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09" r:id="rId6"/>
    <p:sldId id="299" r:id="rId7"/>
    <p:sldId id="287" r:id="rId8"/>
    <p:sldId id="317" r:id="rId9"/>
    <p:sldId id="311" r:id="rId10"/>
    <p:sldId id="319" r:id="rId11"/>
    <p:sldId id="300" r:id="rId12"/>
    <p:sldId id="301" r:id="rId13"/>
    <p:sldId id="305" r:id="rId14"/>
    <p:sldId id="306" r:id="rId15"/>
    <p:sldId id="304" r:id="rId16"/>
    <p:sldId id="315" r:id="rId17"/>
    <p:sldId id="316" r:id="rId18"/>
    <p:sldId id="321" r:id="rId19"/>
    <p:sldId id="322" r:id="rId20"/>
    <p:sldId id="320" r:id="rId21"/>
    <p:sldId id="308" r:id="rId22"/>
  </p:sldIdLst>
  <p:sldSz cx="12192000" cy="6858000"/>
  <p:notesSz cx="6858000" cy="9144000"/>
  <p:defaultTextStyle>
    <a:defPPr>
      <a:defRPr lang="nl-N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ussen, R.R. (Remco)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2B"/>
    <a:srgbClr val="ADF556"/>
    <a:srgbClr val="D53AB1"/>
    <a:srgbClr val="135714"/>
    <a:srgbClr val="5E913C"/>
    <a:srgbClr val="0749B6"/>
    <a:srgbClr val="AC0003"/>
    <a:srgbClr val="94F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97" autoAdjust="0"/>
    <p:restoredTop sz="93135" autoAdjust="0"/>
  </p:normalViewPr>
  <p:slideViewPr>
    <p:cSldViewPr snapToGrid="0">
      <p:cViewPr varScale="1">
        <p:scale>
          <a:sx n="62" d="100"/>
          <a:sy n="62" d="100"/>
        </p:scale>
        <p:origin x="1064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6" d="100"/>
          <a:sy n="46" d="100"/>
        </p:scale>
        <p:origin x="2862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499765"/>
            <a:ext cx="1433945" cy="644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11 MARCH 2021</a:t>
            </a:r>
          </a:p>
        </p:txBody>
      </p:sp>
      <p:sp>
        <p:nvSpPr>
          <p:cNvPr id="6" name="Segnaposto piè di pagina 3"/>
          <p:cNvSpPr txBox="1">
            <a:spLocks/>
          </p:cNvSpPr>
          <p:nvPr/>
        </p:nvSpPr>
        <p:spPr>
          <a:xfrm>
            <a:off x="2667000" y="8506691"/>
            <a:ext cx="1433945" cy="644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nl-NL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/>
              <a:t>NTTS 2021</a:t>
            </a:r>
          </a:p>
        </p:txBody>
      </p:sp>
      <p:sp>
        <p:nvSpPr>
          <p:cNvPr id="8" name="Segnaposto piè di pagina 3"/>
          <p:cNvSpPr txBox="1">
            <a:spLocks/>
          </p:cNvSpPr>
          <p:nvPr/>
        </p:nvSpPr>
        <p:spPr>
          <a:xfrm>
            <a:off x="4187536" y="8499764"/>
            <a:ext cx="2292928" cy="644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nl-NL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/>
              <a:t>FRANCESCO PUGLIESE</a:t>
            </a:r>
          </a:p>
        </p:txBody>
      </p:sp>
    </p:spTree>
    <p:extLst>
      <p:ext uri="{BB962C8B-B14F-4D97-AF65-F5344CB8AC3E}">
        <p14:creationId xmlns:p14="http://schemas.microsoft.com/office/powerpoint/2010/main" val="38681514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4DA50-C9B7-46F0-9D01-792745152193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11 MARCH 2021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D7EA5-5B3F-46B9-BF91-185753D9609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831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7721E3D-2078-4B07-B1FC-C6FD5DDF8AC0}" type="slidenum">
              <a:rPr lang="it-IT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1</a:t>
            </a:fld>
            <a:endParaRPr lang="it-I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C5EFAD-8AE9-2D4C-9823-BA7B303E22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D7EA5-5B3F-46B9-BF91-185753D960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99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74D87-1189-A743-9EB6-EB747F8A8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D7EA5-5B3F-46B9-BF91-185753D960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0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8A706-6C58-0342-B19E-9A3BB1DB36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D7EA5-5B3F-46B9-BF91-185753D960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13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38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066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indent="-457200" algn="just" defTabSz="449580">
              <a:buFont typeface="Wingdings" pitchFamily="2" charset="2"/>
              <a:buChar char="§"/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lang="en-GB" alt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802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7721E3D-2078-4B07-B1FC-C6FD5DDF8AC0}" type="slidenum">
              <a:rPr lang="it-IT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18</a:t>
            </a:fld>
            <a:endParaRPr lang="it-I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9FAC6D-3C85-AF48-B597-3E9390E3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D7EA5-5B3F-46B9-BF91-185753D960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37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34BA5-4DA5-47A1-843A-6C69CE8ED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533FB89-50B1-437D-819A-3B08809BF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r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7320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5">
            <a:extLst>
              <a:ext uri="{FF2B5EF4-FFF2-40B4-BE49-F238E27FC236}">
                <a16:creationId xmlns:a16="http://schemas.microsoft.com/office/drawing/2014/main" id="{EBC08A07-065F-1B46-A6D1-FC407C9DC7AA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417095" y="6425999"/>
            <a:ext cx="11376000" cy="0"/>
          </a:xfrm>
          <a:prstGeom prst="line">
            <a:avLst/>
          </a:prstGeom>
          <a:ln w="6350">
            <a:solidFill>
              <a:srgbClr val="0070C0"/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it-IT" sz="2400"/>
          </a:p>
        </p:txBody>
      </p:sp>
      <p:sp>
        <p:nvSpPr>
          <p:cNvPr id="20" name="Segnaposto titolo 1"/>
          <p:cNvSpPr>
            <a:spLocks noGrp="1"/>
          </p:cNvSpPr>
          <p:nvPr>
            <p:ph type="title"/>
          </p:nvPr>
        </p:nvSpPr>
        <p:spPr>
          <a:xfrm>
            <a:off x="580943" y="0"/>
            <a:ext cx="11413136" cy="718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noProof="0" dirty="0">
                <a:solidFill>
                  <a:srgbClr val="0070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lo stile del </a:t>
            </a:r>
            <a:r>
              <a:rPr lang="en-US" noProof="0" dirty="0" err="1"/>
              <a:t>titolo</a:t>
            </a:r>
            <a:endParaRPr lang="en-US" noProof="0" dirty="0"/>
          </a:p>
        </p:txBody>
      </p:sp>
      <p:sp>
        <p:nvSpPr>
          <p:cNvPr id="21" name="Segnaposto testo 2"/>
          <p:cNvSpPr>
            <a:spLocks noGrp="1"/>
          </p:cNvSpPr>
          <p:nvPr>
            <p:ph idx="1"/>
          </p:nvPr>
        </p:nvSpPr>
        <p:spPr>
          <a:xfrm>
            <a:off x="582197" y="903514"/>
            <a:ext cx="11411881" cy="5273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2818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500322C-2078-464D-B455-D20E5748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A2A0298-5266-496C-9570-A513FD09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A7351F-ACE1-46C3-A96E-8420F551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702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476308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B223CB3-FAA0-4E33-B895-B2D5E87D5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BE"/>
              <a:t>Click to edit Master title style</a:t>
            </a:r>
            <a:endParaRPr lang="nl-NL" altLang="nl-BE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457BA20-6A8E-4B6C-BE73-9E7B4782CE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BE" dirty="0"/>
              <a:t>Edit Master text styles</a:t>
            </a:r>
          </a:p>
          <a:p>
            <a:pPr lvl="1"/>
            <a:r>
              <a:rPr lang="en-US" altLang="nl-BE" dirty="0"/>
              <a:t>Second level</a:t>
            </a:r>
          </a:p>
          <a:p>
            <a:pPr lvl="2"/>
            <a:r>
              <a:rPr lang="en-US" altLang="nl-BE" dirty="0"/>
              <a:t>Third level</a:t>
            </a:r>
          </a:p>
          <a:p>
            <a:pPr lvl="3"/>
            <a:r>
              <a:rPr lang="en-US" altLang="nl-BE" dirty="0"/>
              <a:t>Fourth level</a:t>
            </a:r>
          </a:p>
          <a:p>
            <a:pPr lvl="4"/>
            <a:r>
              <a:rPr lang="en-US" altLang="nl-BE" dirty="0"/>
              <a:t>Fifth level</a:t>
            </a:r>
            <a:endParaRPr lang="nl-NL" alt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16DCB-EDAF-4045-AE09-AD62DB9DC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3FB89-50B1-437D-819A-3B08809BF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r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18" Type="http://schemas.openxmlformats.org/officeDocument/2006/relationships/image" Target="../media/image21.jpg"/><Relationship Id="rId3" Type="http://schemas.openxmlformats.org/officeDocument/2006/relationships/image" Target="../media/image3.png"/><Relationship Id="rId21" Type="http://schemas.openxmlformats.org/officeDocument/2006/relationships/image" Target="../media/image24.jpg"/><Relationship Id="rId7" Type="http://schemas.openxmlformats.org/officeDocument/2006/relationships/image" Target="../media/image7.png"/><Relationship Id="rId12" Type="http://schemas.openxmlformats.org/officeDocument/2006/relationships/image" Target="../media/image15.jpg"/><Relationship Id="rId17" Type="http://schemas.openxmlformats.org/officeDocument/2006/relationships/image" Target="../media/image20.jpg"/><Relationship Id="rId2" Type="http://schemas.openxmlformats.org/officeDocument/2006/relationships/image" Target="../media/image2.png"/><Relationship Id="rId16" Type="http://schemas.openxmlformats.org/officeDocument/2006/relationships/image" Target="../media/image19.jpg"/><Relationship Id="rId20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jpg"/><Relationship Id="rId5" Type="http://schemas.openxmlformats.org/officeDocument/2006/relationships/image" Target="../media/image5.png"/><Relationship Id="rId15" Type="http://schemas.openxmlformats.org/officeDocument/2006/relationships/image" Target="../media/image18.jpg"/><Relationship Id="rId23" Type="http://schemas.openxmlformats.org/officeDocument/2006/relationships/image" Target="../media/image26.jpg"/><Relationship Id="rId10" Type="http://schemas.openxmlformats.org/officeDocument/2006/relationships/image" Target="../media/image13.jpg"/><Relationship Id="rId19" Type="http://schemas.openxmlformats.org/officeDocument/2006/relationships/image" Target="../media/image22.jpg"/><Relationship Id="rId4" Type="http://schemas.openxmlformats.org/officeDocument/2006/relationships/image" Target="../media/image4.png"/><Relationship Id="rId9" Type="http://schemas.openxmlformats.org/officeDocument/2006/relationships/image" Target="../media/image12.jpg"/><Relationship Id="rId14" Type="http://schemas.openxmlformats.org/officeDocument/2006/relationships/image" Target="../media/image17.jpg"/><Relationship Id="rId22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7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12" Type="http://schemas.openxmlformats.org/officeDocument/2006/relationships/oleObject" Target="../embeddings/oleObject1.bin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8.png"/><Relationship Id="rId9" Type="http://schemas.openxmlformats.org/officeDocument/2006/relationships/image" Target="../media/image32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2"/>
          <p:cNvSpPr/>
          <p:nvPr/>
        </p:nvSpPr>
        <p:spPr>
          <a:xfrm>
            <a:off x="2253218" y="2295363"/>
            <a:ext cx="7673580" cy="11858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3200" b="1" spc="-1" dirty="0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Computer Vision Case Study: Deep Learning for Satellite </a:t>
            </a:r>
            <a:r>
              <a:rPr lang="it-IT" sz="3200" b="1" spc="-1" dirty="0" err="1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Imagery</a:t>
            </a:r>
            <a:r>
              <a:rPr lang="it-IT" sz="3200" b="1" spc="-1" dirty="0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and Land Cover Statistical </a:t>
            </a:r>
            <a:r>
              <a:rPr lang="it-IT" sz="3200" b="1" spc="-1" dirty="0" err="1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Estimation</a:t>
            </a:r>
            <a:endParaRPr lang="it-I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F77AE0-C529-DD43-AF9B-F086B3147E28}"/>
              </a:ext>
            </a:extLst>
          </p:cNvPr>
          <p:cNvSpPr/>
          <p:nvPr/>
        </p:nvSpPr>
        <p:spPr>
          <a:xfrm>
            <a:off x="3052722" y="4253162"/>
            <a:ext cx="60745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0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Francesco Pugliese, PhD</a:t>
            </a:r>
          </a:p>
          <a:p>
            <a:pPr algn="ctr">
              <a:lnSpc>
                <a:spcPct val="100000"/>
              </a:lnSpc>
            </a:pPr>
            <a:r>
              <a:rPr lang="it-IT" sz="20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neural1977@gmail.com</a:t>
            </a:r>
            <a:endParaRPr lang="it-IT" sz="1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D9CD0B4-6751-A844-9628-569CA1EAE9A1}"/>
              </a:ext>
            </a:extLst>
          </p:cNvPr>
          <p:cNvCxnSpPr/>
          <p:nvPr/>
        </p:nvCxnSpPr>
        <p:spPr>
          <a:xfrm>
            <a:off x="1453714" y="3976059"/>
            <a:ext cx="92725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76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14"/>
    </mc:Choice>
    <mc:Fallback xmlns="">
      <p:transition spd="slow" advTm="5301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417094" y="47074"/>
            <a:ext cx="11366501" cy="7184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U-Net: Dataset creation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489DB220-4890-D544-8955-04ABA3701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1" y="1666110"/>
            <a:ext cx="1230363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17F192E-515B-9640-BFDF-2B31A221648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456" y="1666111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373AD585-17D2-644B-9B06-A0272DB9B9C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13" y="3160545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22F6A8C-85C8-B04C-B91F-2B60FB3D6E0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001" y="4729930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9CC8B940-7A6F-F340-B2B7-5AEC6298A4D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14" y="4729930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F9481CA-A2C5-394C-810B-1FC2FFD0D2A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011" y="3168163"/>
            <a:ext cx="1260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23E970-0B31-A14C-9274-F29FAB8C506B}"/>
              </a:ext>
            </a:extLst>
          </p:cNvPr>
          <p:cNvSpPr/>
          <p:nvPr/>
        </p:nvSpPr>
        <p:spPr>
          <a:xfrm>
            <a:off x="5437479" y="996802"/>
            <a:ext cx="613757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The dataset creation to train the </a:t>
            </a:r>
            <a:r>
              <a:rPr lang="en-US" b="1">
                <a:solidFill>
                  <a:srgbClr val="00000A"/>
                </a:solidFill>
                <a:ea typeface="Times New Roman" panose="02020603050405020304" pitchFamily="18" charset="0"/>
              </a:rPr>
              <a:t>U-Net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 segmentation model was performed by exploting satellite pictures from </a:t>
            </a:r>
            <a:r>
              <a:rPr lang="en-US" i="1">
                <a:solidFill>
                  <a:srgbClr val="00000A"/>
                </a:solidFill>
                <a:ea typeface="Times New Roman" panose="02020603050405020304" pitchFamily="18" charset="0"/>
              </a:rPr>
              <a:t>River 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class</a:t>
            </a:r>
            <a:r>
              <a:rPr lang="en-US" i="1">
                <a:solidFill>
                  <a:srgbClr val="00000A"/>
                </a:solidFill>
                <a:ea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by</a:t>
            </a:r>
            <a:r>
              <a:rPr lang="en-US" i="1">
                <a:solidFill>
                  <a:srgbClr val="00000A"/>
                </a:solidFill>
                <a:ea typeface="Times New Roman" panose="02020603050405020304" pitchFamily="18" charset="0"/>
              </a:rPr>
              <a:t> </a:t>
            </a:r>
            <a:r>
              <a:rPr lang="en-US" b="1" i="1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</a:rPr>
              <a:t>EuroSAT</a:t>
            </a:r>
            <a:r>
              <a:rPr lang="en-US" i="1">
                <a:solidFill>
                  <a:srgbClr val="00000A"/>
                </a:solidFill>
                <a:ea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and data from the </a:t>
            </a:r>
            <a:r>
              <a:rPr lang="en-US" i="1">
                <a:solidFill>
                  <a:srgbClr val="00000A"/>
                </a:solidFill>
                <a:ea typeface="Times New Roman" panose="02020603050405020304" pitchFamily="18" charset="0"/>
              </a:rPr>
              <a:t>Copernicus </a:t>
            </a:r>
            <a:r>
              <a:rPr lang="en-US" b="1" i="1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</a:rPr>
              <a:t>High Resolution Layer</a:t>
            </a:r>
            <a:r>
              <a:rPr lang="en-US" i="1">
                <a:solidFill>
                  <a:srgbClr val="00000A"/>
                </a:solidFill>
                <a:ea typeface="Times New Roman" panose="02020603050405020304" pitchFamily="18" charset="0"/>
              </a:rPr>
              <a:t>.</a:t>
            </a:r>
          </a:p>
          <a:p>
            <a:pPr algn="just">
              <a:spcAft>
                <a:spcPts val="0"/>
              </a:spcAft>
            </a:pPr>
            <a:endParaRPr lang="en-US">
              <a:solidFill>
                <a:srgbClr val="00000A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For each image we determined a label consisting in a </a:t>
            </a:r>
            <a:r>
              <a:rPr lang="en-US" b="1" i="1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</a:rPr>
              <a:t>mask</a:t>
            </a:r>
            <a:r>
              <a:rPr lang="en-US" b="1" i="1">
                <a:solidFill>
                  <a:srgbClr val="00000A"/>
                </a:solidFill>
                <a:ea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keeping track of the class information for every pixel: </a:t>
            </a:r>
          </a:p>
          <a:p>
            <a:pPr algn="just">
              <a:spcAft>
                <a:spcPts val="0"/>
              </a:spcAft>
            </a:pP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       </a:t>
            </a:r>
            <a:r>
              <a:rPr lang="en-US" b="1">
                <a:solidFill>
                  <a:srgbClr val="00000A"/>
                </a:solidFill>
                <a:ea typeface="Times New Roman" panose="02020603050405020304" pitchFamily="18" charset="0"/>
              </a:rPr>
              <a:t>0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 means the pixel belongs to </a:t>
            </a:r>
            <a:r>
              <a:rPr lang="en-US" i="1">
                <a:solidFill>
                  <a:srgbClr val="00000A"/>
                </a:solidFill>
                <a:ea typeface="Times New Roman" panose="02020603050405020304" pitchFamily="18" charset="0"/>
              </a:rPr>
              <a:t>River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 class (</a:t>
            </a:r>
            <a:r>
              <a:rPr lang="en-US" b="1">
                <a:solidFill>
                  <a:srgbClr val="00000A"/>
                </a:solidFill>
                <a:ea typeface="Times New Roman" panose="02020603050405020304" pitchFamily="18" charset="0"/>
              </a:rPr>
              <a:t>black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)</a:t>
            </a:r>
          </a:p>
          <a:p>
            <a:pPr algn="just">
              <a:spcAft>
                <a:spcPts val="0"/>
              </a:spcAft>
            </a:pP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       </a:t>
            </a:r>
            <a:r>
              <a:rPr lang="en-US" b="1">
                <a:solidFill>
                  <a:srgbClr val="00000A"/>
                </a:solidFill>
                <a:ea typeface="Times New Roman" panose="02020603050405020304" pitchFamily="18" charset="0"/>
              </a:rPr>
              <a:t>1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 means the pixel does not belong to </a:t>
            </a:r>
            <a:r>
              <a:rPr lang="en-US" i="1">
                <a:solidFill>
                  <a:srgbClr val="00000A"/>
                </a:solidFill>
                <a:ea typeface="Times New Roman" panose="02020603050405020304" pitchFamily="18" charset="0"/>
              </a:rPr>
              <a:t>River 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class (</a:t>
            </a:r>
            <a:r>
              <a:rPr lang="en-US" b="1">
                <a:solidFill>
                  <a:srgbClr val="00000A"/>
                </a:solidFill>
                <a:ea typeface="Times New Roman" panose="02020603050405020304" pitchFamily="18" charset="0"/>
              </a:rPr>
              <a:t>white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) </a:t>
            </a:r>
          </a:p>
          <a:p>
            <a:pPr algn="just">
              <a:spcAft>
                <a:spcPts val="0"/>
              </a:spcAft>
            </a:pPr>
            <a:endParaRPr lang="en-US">
              <a:solidFill>
                <a:srgbClr val="00000A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Main difference with the Standard (Classification) CNN Dataset: in classification, the class label refers to the whole image and not to each single pixel such as in segmentation stage. </a:t>
            </a:r>
          </a:p>
          <a:p>
            <a:pPr algn="just">
              <a:spcAft>
                <a:spcPts val="0"/>
              </a:spcAft>
            </a:pPr>
            <a:endParaRPr lang="en-US">
              <a:solidFill>
                <a:srgbClr val="00000A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A"/>
                </a:solidFill>
              </a:rPr>
              <a:t>Final dataset: 1500 segmentartion masks validated. 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>
              <a:solidFill>
                <a:srgbClr val="00000A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Implementation of a similar training dataset for </a:t>
            </a:r>
            <a:r>
              <a:rPr lang="en-US" i="1">
                <a:solidFill>
                  <a:srgbClr val="00000A"/>
                </a:solidFill>
                <a:ea typeface="Times New Roman" panose="02020603050405020304" pitchFamily="18" charset="0"/>
              </a:rPr>
              <a:t>Highway 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thanks to</a:t>
            </a:r>
            <a:r>
              <a:rPr lang="en-US" i="1">
                <a:solidFill>
                  <a:srgbClr val="00000A"/>
                </a:solidFill>
                <a:ea typeface="Times New Roman" panose="02020603050405020304" pitchFamily="18" charset="0"/>
              </a:rPr>
              <a:t> </a:t>
            </a:r>
            <a:r>
              <a:rPr lang="en-US" b="1" i="1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</a:rPr>
              <a:t>Open Street Ma</a:t>
            </a:r>
            <a:r>
              <a:rPr lang="en-US" b="1" i="1">
                <a:solidFill>
                  <a:schemeClr val="accent1">
                    <a:lumMod val="75000"/>
                  </a:schemeClr>
                </a:solidFill>
              </a:rPr>
              <a:t>ps </a:t>
            </a:r>
            <a:r>
              <a:rPr lang="en-US"/>
              <a:t>data</a:t>
            </a:r>
            <a:r>
              <a:rPr lang="en-US">
                <a:solidFill>
                  <a:srgbClr val="00000A"/>
                </a:solidFill>
                <a:ea typeface="Times New Roman" panose="02020603050405020304" pitchFamily="18" charset="0"/>
              </a:rPr>
              <a:t>.</a:t>
            </a:r>
            <a:endParaRPr lang="it-IT"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2000">
              <a:ea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BD0778-A85E-5F4A-82A0-751458C21394}"/>
              </a:ext>
            </a:extLst>
          </p:cNvPr>
          <p:cNvSpPr/>
          <p:nvPr/>
        </p:nvSpPr>
        <p:spPr>
          <a:xfrm>
            <a:off x="1024973" y="1032984"/>
            <a:ext cx="18453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rgbClr val="0070C0"/>
                </a:solidFill>
                <a:latin typeface="+mn-lt"/>
                <a:ea typeface="Times New Roman" panose="02020603050405020304" pitchFamily="18" charset="0"/>
              </a:rPr>
              <a:t>EuroSAT Imagery </a:t>
            </a:r>
          </a:p>
          <a:p>
            <a:pPr algn="ctr"/>
            <a:r>
              <a:rPr lang="en-US" sz="1600" i="1">
                <a:solidFill>
                  <a:srgbClr val="0070C0"/>
                </a:solidFill>
                <a:latin typeface="+mn-lt"/>
                <a:ea typeface="Times New Roman" panose="02020603050405020304" pitchFamily="18" charset="0"/>
              </a:rPr>
              <a:t>River</a:t>
            </a:r>
            <a:endParaRPr lang="it-IT" sz="1600" i="1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8BDAF-B1E1-0042-8B46-778E78572497}"/>
              </a:ext>
            </a:extLst>
          </p:cNvPr>
          <p:cNvSpPr/>
          <p:nvPr/>
        </p:nvSpPr>
        <p:spPr>
          <a:xfrm>
            <a:off x="3126972" y="1043361"/>
            <a:ext cx="20427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rgbClr val="0070C0"/>
                </a:solidFill>
                <a:ea typeface="Times New Roman" panose="02020603050405020304" pitchFamily="18" charset="0"/>
              </a:rPr>
              <a:t>Segmentation Masks</a:t>
            </a:r>
          </a:p>
          <a:p>
            <a:pPr algn="ctr"/>
            <a:r>
              <a:rPr lang="en-US" sz="1600" i="1">
                <a:solidFill>
                  <a:srgbClr val="0070C0"/>
                </a:solidFill>
              </a:rPr>
              <a:t>River</a:t>
            </a:r>
            <a:endParaRPr lang="it-IT" sz="1600" i="1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51F364-2D28-9841-A6A8-2CF166D22C6E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1C7C5-5E53-804A-B90B-6396A33B8ADD}"/>
              </a:ext>
            </a:extLst>
          </p:cNvPr>
          <p:cNvSpPr txBox="1"/>
          <p:nvPr/>
        </p:nvSpPr>
        <p:spPr>
          <a:xfrm>
            <a:off x="11497457" y="646076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7467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43"/>
    </mc:Choice>
    <mc:Fallback xmlns="">
      <p:transition spd="slow" advTm="5584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417095" y="48126"/>
            <a:ext cx="11388304" cy="7184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U-Net: Architecture</a:t>
            </a:r>
          </a:p>
        </p:txBody>
      </p:sp>
      <p:pic>
        <p:nvPicPr>
          <p:cNvPr id="31" name="Immagine 1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DF4B5D4-B54D-5A42-B18F-A48E17CF0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3" y="839031"/>
            <a:ext cx="6037438" cy="5489822"/>
          </a:xfrm>
          <a:prstGeom prst="rect">
            <a:avLst/>
          </a:prstGeom>
          <a:ln w="25400">
            <a:noFill/>
          </a:ln>
        </p:spPr>
      </p:pic>
      <p:sp>
        <p:nvSpPr>
          <p:cNvPr id="32" name="CasellaDiTesto 19">
            <a:extLst>
              <a:ext uri="{FF2B5EF4-FFF2-40B4-BE49-F238E27FC236}">
                <a16:creationId xmlns:a16="http://schemas.microsoft.com/office/drawing/2014/main" id="{BAE3862B-80FD-8F48-81E8-5A247395CF97}"/>
              </a:ext>
            </a:extLst>
          </p:cNvPr>
          <p:cNvSpPr txBox="1"/>
          <p:nvPr/>
        </p:nvSpPr>
        <p:spPr>
          <a:xfrm>
            <a:off x="2143856" y="998334"/>
            <a:ext cx="1663376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it-IT" sz="1400"/>
              <a:t>   Skip-connections</a:t>
            </a:r>
            <a:endParaRPr lang="en-GB" sz="1400"/>
          </a:p>
        </p:txBody>
      </p:sp>
      <p:grpSp>
        <p:nvGrpSpPr>
          <p:cNvPr id="33" name="Gruppo 20">
            <a:extLst>
              <a:ext uri="{FF2B5EF4-FFF2-40B4-BE49-F238E27FC236}">
                <a16:creationId xmlns:a16="http://schemas.microsoft.com/office/drawing/2014/main" id="{A8BCD90A-F90F-5A4D-93AE-453D85191CE0}"/>
              </a:ext>
            </a:extLst>
          </p:cNvPr>
          <p:cNvGrpSpPr/>
          <p:nvPr/>
        </p:nvGrpSpPr>
        <p:grpSpPr>
          <a:xfrm>
            <a:off x="1032013" y="3658092"/>
            <a:ext cx="804951" cy="1596982"/>
            <a:chOff x="2836624" y="2987749"/>
            <a:chExt cx="1350854" cy="1947966"/>
          </a:xfrm>
        </p:grpSpPr>
        <p:cxnSp>
          <p:nvCxnSpPr>
            <p:cNvPr id="34" name="Connettore 2 21">
              <a:extLst>
                <a:ext uri="{FF2B5EF4-FFF2-40B4-BE49-F238E27FC236}">
                  <a16:creationId xmlns:a16="http://schemas.microsoft.com/office/drawing/2014/main" id="{D800D9AB-AB30-0D4F-8A18-E2CBE20845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6525" y="2987749"/>
              <a:ext cx="989570" cy="1881963"/>
            </a:xfrm>
            <a:prstGeom prst="straightConnector1">
              <a:avLst/>
            </a:prstGeom>
            <a:ln w="28575">
              <a:solidFill>
                <a:srgbClr val="AC00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2 22">
              <a:extLst>
                <a:ext uri="{FF2B5EF4-FFF2-40B4-BE49-F238E27FC236}">
                  <a16:creationId xmlns:a16="http://schemas.microsoft.com/office/drawing/2014/main" id="{87E5B9E4-08F2-FE4E-989C-7290BAF39E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6524" y="4200985"/>
              <a:ext cx="1300954" cy="668727"/>
            </a:xfrm>
            <a:prstGeom prst="straightConnector1">
              <a:avLst/>
            </a:prstGeom>
            <a:ln w="28575">
              <a:solidFill>
                <a:srgbClr val="AC00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e 23">
              <a:extLst>
                <a:ext uri="{FF2B5EF4-FFF2-40B4-BE49-F238E27FC236}">
                  <a16:creationId xmlns:a16="http://schemas.microsoft.com/office/drawing/2014/main" id="{9AD0D395-BCA1-5248-8B04-6FEC39562CEC}"/>
                </a:ext>
              </a:extLst>
            </p:cNvPr>
            <p:cNvSpPr/>
            <p:nvPr/>
          </p:nvSpPr>
          <p:spPr>
            <a:xfrm>
              <a:off x="2836624" y="4803708"/>
              <a:ext cx="99798" cy="13200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AC00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uppo 24">
            <a:extLst>
              <a:ext uri="{FF2B5EF4-FFF2-40B4-BE49-F238E27FC236}">
                <a16:creationId xmlns:a16="http://schemas.microsoft.com/office/drawing/2014/main" id="{B92089A5-026F-FF4D-9F7A-F37193478FFF}"/>
              </a:ext>
            </a:extLst>
          </p:cNvPr>
          <p:cNvGrpSpPr/>
          <p:nvPr/>
        </p:nvGrpSpPr>
        <p:grpSpPr>
          <a:xfrm>
            <a:off x="2331465" y="1351241"/>
            <a:ext cx="831492" cy="3440737"/>
            <a:chOff x="5118350" y="925727"/>
            <a:chExt cx="831492" cy="3440737"/>
          </a:xfrm>
        </p:grpSpPr>
        <p:cxnSp>
          <p:nvCxnSpPr>
            <p:cNvPr id="39" name="Connettore 2 25">
              <a:extLst>
                <a:ext uri="{FF2B5EF4-FFF2-40B4-BE49-F238E27FC236}">
                  <a16:creationId xmlns:a16="http://schemas.microsoft.com/office/drawing/2014/main" id="{20F8F780-29A0-8044-9AC5-A269269C00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8350" y="991730"/>
              <a:ext cx="213306" cy="466114"/>
            </a:xfrm>
            <a:prstGeom prst="straightConnector1">
              <a:avLst/>
            </a:prstGeom>
            <a:ln w="28575">
              <a:solidFill>
                <a:srgbClr val="AC00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2 26">
              <a:extLst>
                <a:ext uri="{FF2B5EF4-FFF2-40B4-BE49-F238E27FC236}">
                  <a16:creationId xmlns:a16="http://schemas.microsoft.com/office/drawing/2014/main" id="{05095250-270B-A64B-AE60-E0259C0422D0}"/>
                </a:ext>
              </a:extLst>
            </p:cNvPr>
            <p:cNvCxnSpPr>
              <a:cxnSpLocks/>
            </p:cNvCxnSpPr>
            <p:nvPr/>
          </p:nvCxnSpPr>
          <p:spPr>
            <a:xfrm>
              <a:off x="5331656" y="964250"/>
              <a:ext cx="618186" cy="2284952"/>
            </a:xfrm>
            <a:prstGeom prst="straightConnector1">
              <a:avLst/>
            </a:prstGeom>
            <a:ln w="28575">
              <a:solidFill>
                <a:srgbClr val="AC00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2 27">
              <a:extLst>
                <a:ext uri="{FF2B5EF4-FFF2-40B4-BE49-F238E27FC236}">
                  <a16:creationId xmlns:a16="http://schemas.microsoft.com/office/drawing/2014/main" id="{27C00AB8-62F2-774A-B77D-60164325F14D}"/>
                </a:ext>
              </a:extLst>
            </p:cNvPr>
            <p:cNvCxnSpPr>
              <a:cxnSpLocks/>
              <a:stCxn id="42" idx="4"/>
            </p:cNvCxnSpPr>
            <p:nvPr/>
          </p:nvCxnSpPr>
          <p:spPr>
            <a:xfrm>
              <a:off x="5330327" y="1057734"/>
              <a:ext cx="499020" cy="3308730"/>
            </a:xfrm>
            <a:prstGeom prst="straightConnector1">
              <a:avLst/>
            </a:prstGeom>
            <a:ln w="28575">
              <a:solidFill>
                <a:srgbClr val="AC00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e 28">
              <a:extLst>
                <a:ext uri="{FF2B5EF4-FFF2-40B4-BE49-F238E27FC236}">
                  <a16:creationId xmlns:a16="http://schemas.microsoft.com/office/drawing/2014/main" id="{E842FE78-76B9-4B4F-915F-50E439069F75}"/>
                </a:ext>
              </a:extLst>
            </p:cNvPr>
            <p:cNvSpPr/>
            <p:nvPr/>
          </p:nvSpPr>
          <p:spPr>
            <a:xfrm>
              <a:off x="5280428" y="925727"/>
              <a:ext cx="99798" cy="13200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AC00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</a:endParaRPr>
            </a:p>
          </p:txBody>
        </p:sp>
      </p:grpSp>
      <p:sp>
        <p:nvSpPr>
          <p:cNvPr id="43" name="CasellaDiTesto 29">
            <a:extLst>
              <a:ext uri="{FF2B5EF4-FFF2-40B4-BE49-F238E27FC236}">
                <a16:creationId xmlns:a16="http://schemas.microsoft.com/office/drawing/2014/main" id="{D8DFB61A-BEB7-024C-909D-89790E93A97D}"/>
              </a:ext>
            </a:extLst>
          </p:cNvPr>
          <p:cNvSpPr txBox="1"/>
          <p:nvPr/>
        </p:nvSpPr>
        <p:spPr>
          <a:xfrm>
            <a:off x="3321324" y="2292364"/>
            <a:ext cx="1915508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1400"/>
              <a:t>Strati Convolutivi Trasposti (Up-sampling)</a:t>
            </a:r>
            <a:endParaRPr lang="en-GB" sz="1400"/>
          </a:p>
        </p:txBody>
      </p:sp>
      <p:grpSp>
        <p:nvGrpSpPr>
          <p:cNvPr id="44" name="Gruppo 36">
            <a:extLst>
              <a:ext uri="{FF2B5EF4-FFF2-40B4-BE49-F238E27FC236}">
                <a16:creationId xmlns:a16="http://schemas.microsoft.com/office/drawing/2014/main" id="{AE147C00-8646-CB4E-B05A-0E9FC403724B}"/>
              </a:ext>
            </a:extLst>
          </p:cNvPr>
          <p:cNvGrpSpPr/>
          <p:nvPr/>
        </p:nvGrpSpPr>
        <p:grpSpPr>
          <a:xfrm>
            <a:off x="3998904" y="2870724"/>
            <a:ext cx="972109" cy="1552017"/>
            <a:chOff x="6015252" y="2502735"/>
            <a:chExt cx="1481675" cy="1678290"/>
          </a:xfrm>
        </p:grpSpPr>
        <p:cxnSp>
          <p:nvCxnSpPr>
            <p:cNvPr id="45" name="Connettore 2 39">
              <a:extLst>
                <a:ext uri="{FF2B5EF4-FFF2-40B4-BE49-F238E27FC236}">
                  <a16:creationId xmlns:a16="http://schemas.microsoft.com/office/drawing/2014/main" id="{3A665FBE-B33E-3F40-A2EC-9087B84ED275}"/>
                </a:ext>
              </a:extLst>
            </p:cNvPr>
            <p:cNvCxnSpPr>
              <a:cxnSpLocks/>
            </p:cNvCxnSpPr>
            <p:nvPr/>
          </p:nvCxnSpPr>
          <p:spPr>
            <a:xfrm>
              <a:off x="6115050" y="2567246"/>
              <a:ext cx="1381877" cy="234549"/>
            </a:xfrm>
            <a:prstGeom prst="straightConnector1">
              <a:avLst/>
            </a:prstGeom>
            <a:ln w="28575">
              <a:solidFill>
                <a:srgbClr val="AC00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2 42">
              <a:extLst>
                <a:ext uri="{FF2B5EF4-FFF2-40B4-BE49-F238E27FC236}">
                  <a16:creationId xmlns:a16="http://schemas.microsoft.com/office/drawing/2014/main" id="{17A8FFB1-8EA5-9F4B-8321-7676A264C8B6}"/>
                </a:ext>
              </a:extLst>
            </p:cNvPr>
            <p:cNvCxnSpPr>
              <a:cxnSpLocks/>
            </p:cNvCxnSpPr>
            <p:nvPr/>
          </p:nvCxnSpPr>
          <p:spPr>
            <a:xfrm>
              <a:off x="6065151" y="2567246"/>
              <a:ext cx="1071651" cy="1613779"/>
            </a:xfrm>
            <a:prstGeom prst="straightConnector1">
              <a:avLst/>
            </a:prstGeom>
            <a:ln w="28575">
              <a:solidFill>
                <a:srgbClr val="AC00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e 45">
              <a:extLst>
                <a:ext uri="{FF2B5EF4-FFF2-40B4-BE49-F238E27FC236}">
                  <a16:creationId xmlns:a16="http://schemas.microsoft.com/office/drawing/2014/main" id="{378B6FF8-1798-2C49-8179-5D07DE575F4B}"/>
                </a:ext>
              </a:extLst>
            </p:cNvPr>
            <p:cNvSpPr/>
            <p:nvPr/>
          </p:nvSpPr>
          <p:spPr>
            <a:xfrm>
              <a:off x="6015252" y="2502735"/>
              <a:ext cx="99798" cy="13200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AC00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8" name="Immagine 47" descr="Immagine che contiene testo&#10;&#10;Descrizione generata automaticamente">
            <a:extLst>
              <a:ext uri="{FF2B5EF4-FFF2-40B4-BE49-F238E27FC236}">
                <a16:creationId xmlns:a16="http://schemas.microsoft.com/office/drawing/2014/main" id="{1C0CE42E-A762-FB48-ADB8-4616DC230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247" y="1171074"/>
            <a:ext cx="4555026" cy="5247098"/>
          </a:xfrm>
          <a:prstGeom prst="rect">
            <a:avLst/>
          </a:prstGeom>
        </p:spPr>
      </p:pic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A057F73E-2344-B444-9DD4-CBC18240105A}"/>
              </a:ext>
            </a:extLst>
          </p:cNvPr>
          <p:cNvSpPr txBox="1"/>
          <p:nvPr/>
        </p:nvSpPr>
        <p:spPr>
          <a:xfrm>
            <a:off x="7996816" y="853953"/>
            <a:ext cx="3500641" cy="323715"/>
          </a:xfrm>
          <a:prstGeom prst="rect">
            <a:avLst/>
          </a:prstGeom>
        </p:spPr>
        <p:txBody>
          <a:bodyPr lIns="0"/>
          <a:lstStyle>
            <a:defPPr>
              <a:defRPr lang="nl-NL"/>
            </a:defPPr>
            <a:lvl1pPr marL="0" indent="0" ea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+mn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+mn-lt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9pPr>
          </a:lstStyle>
          <a:p>
            <a:r>
              <a:rPr lang="it-IT" sz="2000">
                <a:solidFill>
                  <a:schemeClr val="accent1">
                    <a:lumMod val="75000"/>
                  </a:schemeClr>
                </a:solidFill>
              </a:rPr>
              <a:t>Completion abilities of U-Net</a:t>
            </a:r>
            <a:endParaRPr lang="en-GB" sz="2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6" name="CasellaDiTesto 18">
            <a:extLst>
              <a:ext uri="{FF2B5EF4-FFF2-40B4-BE49-F238E27FC236}">
                <a16:creationId xmlns:a16="http://schemas.microsoft.com/office/drawing/2014/main" id="{BD4EA658-46C5-D449-A5D3-34D49EDBDE15}"/>
              </a:ext>
            </a:extLst>
          </p:cNvPr>
          <p:cNvSpPr txBox="1"/>
          <p:nvPr/>
        </p:nvSpPr>
        <p:spPr>
          <a:xfrm>
            <a:off x="729491" y="5336771"/>
            <a:ext cx="1292942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it-IT" sz="1600"/>
              <a:t>Strati Max-pooling</a:t>
            </a:r>
            <a:endParaRPr lang="en-GB" sz="16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7573DB-7B80-3C4D-8402-15487480EFC0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1F10F9-0A78-AA46-92BF-429E7E5CDE18}"/>
              </a:ext>
            </a:extLst>
          </p:cNvPr>
          <p:cNvSpPr txBox="1"/>
          <p:nvPr/>
        </p:nvSpPr>
        <p:spPr>
          <a:xfrm>
            <a:off x="11497457" y="646076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58177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94"/>
    </mc:Choice>
    <mc:Fallback xmlns="">
      <p:transition spd="slow" advTm="5479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417094" y="120747"/>
            <a:ext cx="11366500" cy="71845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U-Net: adjustment of the over-estimation issue in 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“thread-like” classes such as </a:t>
            </a:r>
            <a:r>
              <a:rPr lang="en-US" sz="32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River</a:t>
            </a:r>
          </a:p>
        </p:txBody>
      </p:sp>
      <p:pic>
        <p:nvPicPr>
          <p:cNvPr id="3" name="Immagine 32">
            <a:extLst>
              <a:ext uri="{FF2B5EF4-FFF2-40B4-BE49-F238E27FC236}">
                <a16:creationId xmlns:a16="http://schemas.microsoft.com/office/drawing/2014/main" id="{B52C5519-143B-CD49-84E5-6A6753DFD0D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71" y="936899"/>
            <a:ext cx="4638167" cy="2268000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</p:pic>
      <p:pic>
        <p:nvPicPr>
          <p:cNvPr id="4" name="Picture 2" descr="F:\PAPER_etc\Conferenze\BDES_2020\Pisa_River_CNN2.png">
            <a:extLst>
              <a:ext uri="{FF2B5EF4-FFF2-40B4-BE49-F238E27FC236}">
                <a16:creationId xmlns:a16="http://schemas.microsoft.com/office/drawing/2014/main" id="{936B27BF-3A8B-9646-9D96-C1ACDF5EE79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50" y="4036147"/>
            <a:ext cx="4639223" cy="2268000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45">
            <a:extLst>
              <a:ext uri="{FF2B5EF4-FFF2-40B4-BE49-F238E27FC236}">
                <a16:creationId xmlns:a16="http://schemas.microsoft.com/office/drawing/2014/main" id="{1C7862B9-0937-ED44-9294-50CF7562A45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010" y="936899"/>
            <a:ext cx="4638169" cy="2268000"/>
          </a:xfrm>
          <a:prstGeom prst="rect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</p:pic>
      <p:sp>
        <p:nvSpPr>
          <p:cNvPr id="9" name="Freccia in giù 3">
            <a:extLst>
              <a:ext uri="{FF2B5EF4-FFF2-40B4-BE49-F238E27FC236}">
                <a16:creationId xmlns:a16="http://schemas.microsoft.com/office/drawing/2014/main" id="{C767CBAB-91DB-9F40-B96F-7DEFAC7335C6}"/>
              </a:ext>
            </a:extLst>
          </p:cNvPr>
          <p:cNvSpPr/>
          <p:nvPr/>
        </p:nvSpPr>
        <p:spPr>
          <a:xfrm>
            <a:off x="4359958" y="3368843"/>
            <a:ext cx="249339" cy="484308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12C03FF8-139F-1244-B8DE-77C2E19997C8}"/>
              </a:ext>
            </a:extLst>
          </p:cNvPr>
          <p:cNvSpPr txBox="1">
            <a:spLocks/>
          </p:cNvSpPr>
          <p:nvPr/>
        </p:nvSpPr>
        <p:spPr>
          <a:xfrm>
            <a:off x="1939771" y="3306027"/>
            <a:ext cx="2090470" cy="735375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None/>
            </a:pPr>
            <a:r>
              <a:rPr lang="en-US" sz="2000">
                <a:solidFill>
                  <a:srgbClr val="0070C0"/>
                </a:solidFill>
              </a:rPr>
              <a:t>Classification by means of CNN</a:t>
            </a: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16C7B7CA-BC53-214F-A35C-8DAFAD3983F0}"/>
              </a:ext>
            </a:extLst>
          </p:cNvPr>
          <p:cNvSpPr txBox="1">
            <a:spLocks/>
          </p:cNvSpPr>
          <p:nvPr/>
        </p:nvSpPr>
        <p:spPr>
          <a:xfrm>
            <a:off x="7248900" y="3309026"/>
            <a:ext cx="1940768" cy="651813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None/>
            </a:pPr>
            <a:r>
              <a:rPr lang="en-US" sz="2000">
                <a:solidFill>
                  <a:srgbClr val="0070C0"/>
                </a:solidFill>
              </a:rPr>
              <a:t>U-Net Segmentation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C7EDF6-D8B7-FC4C-9C3C-0ACF5B8C18B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1553" r="1022" b="651"/>
          <a:stretch/>
        </p:blipFill>
        <p:spPr bwMode="auto">
          <a:xfrm>
            <a:off x="6514194" y="4033851"/>
            <a:ext cx="4640400" cy="2267414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FA7C260-0822-B048-B5A6-43987B5AE14B}"/>
              </a:ext>
            </a:extLst>
          </p:cNvPr>
          <p:cNvSpPr/>
          <p:nvPr/>
        </p:nvSpPr>
        <p:spPr>
          <a:xfrm>
            <a:off x="346767" y="839204"/>
            <a:ext cx="11405953" cy="55311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in giù 3">
            <a:extLst>
              <a:ext uri="{FF2B5EF4-FFF2-40B4-BE49-F238E27FC236}">
                <a16:creationId xmlns:a16="http://schemas.microsoft.com/office/drawing/2014/main" id="{BE44F16C-EA31-C040-8E63-EC25FD1F7EEE}"/>
              </a:ext>
            </a:extLst>
          </p:cNvPr>
          <p:cNvSpPr/>
          <p:nvPr/>
        </p:nvSpPr>
        <p:spPr>
          <a:xfrm>
            <a:off x="9501459" y="3354153"/>
            <a:ext cx="249339" cy="484308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FEC634-A59E-D549-B1B3-3A1A8E4287BE}"/>
              </a:ext>
            </a:extLst>
          </p:cNvPr>
          <p:cNvSpPr txBox="1"/>
          <p:nvPr/>
        </p:nvSpPr>
        <p:spPr>
          <a:xfrm>
            <a:off x="11497457" y="646076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14715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08"/>
    </mc:Choice>
    <mc:Fallback xmlns="">
      <p:transition spd="slow" advTm="5190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2607" y="67733"/>
            <a:ext cx="11330988" cy="718457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accent5">
                    <a:lumMod val="50000"/>
                  </a:schemeClr>
                </a:solidFill>
                <a:latin typeface="+mn-lt"/>
              </a:rPr>
              <a:t>Integrated Map </a:t>
            </a:r>
            <a:r>
              <a:rPr lang="it-IT" sz="3200">
                <a:solidFill>
                  <a:schemeClr val="accent5">
                    <a:lumMod val="50000"/>
                  </a:schemeClr>
                </a:solidFill>
                <a:latin typeface="+mn-lt"/>
              </a:rPr>
              <a:t>CNN + U-Net</a:t>
            </a:r>
            <a:endParaRPr lang="en-US" sz="320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459D40-D571-594D-8199-DCE82BE57A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228" y="1059932"/>
            <a:ext cx="6203762" cy="2601159"/>
          </a:xfrm>
          <a:prstGeom prst="rect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BFD205-0887-9E48-98B1-25EFE005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" t="120" r="381" b="530"/>
          <a:stretch/>
        </p:blipFill>
        <p:spPr>
          <a:xfrm>
            <a:off x="1030121" y="1064082"/>
            <a:ext cx="2596544" cy="2954687"/>
          </a:xfrm>
          <a:prstGeom prst="rect">
            <a:avLst/>
          </a:prstGeom>
          <a:ln w="19050" cmpd="sng">
            <a:solidFill>
              <a:schemeClr val="accent5">
                <a:lumMod val="50000"/>
              </a:schemeClr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5DC987-1281-CF4A-8A37-9E6442B2013F}"/>
              </a:ext>
            </a:extLst>
          </p:cNvPr>
          <p:cNvCxnSpPr>
            <a:cxnSpLocks/>
          </p:cNvCxnSpPr>
          <p:nvPr/>
        </p:nvCxnSpPr>
        <p:spPr>
          <a:xfrm flipV="1">
            <a:off x="3342671" y="1166138"/>
            <a:ext cx="849830" cy="5763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2D949C-7F17-564E-B5C5-987D921695EC}"/>
              </a:ext>
            </a:extLst>
          </p:cNvPr>
          <p:cNvCxnSpPr>
            <a:cxnSpLocks/>
          </p:cNvCxnSpPr>
          <p:nvPr/>
        </p:nvCxnSpPr>
        <p:spPr>
          <a:xfrm>
            <a:off x="3176337" y="2836965"/>
            <a:ext cx="1016164" cy="76785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F32FEED-162D-BA48-869E-A6F50A191BC6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Segnaposto testo 4">
            <a:extLst>
              <a:ext uri="{FF2B5EF4-FFF2-40B4-BE49-F238E27FC236}">
                <a16:creationId xmlns:a16="http://schemas.microsoft.com/office/drawing/2014/main" id="{8429BD09-ADD0-6E43-A465-5EE5DCA0C9BB}"/>
              </a:ext>
            </a:extLst>
          </p:cNvPr>
          <p:cNvSpPr txBox="1">
            <a:spLocks/>
          </p:cNvSpPr>
          <p:nvPr/>
        </p:nvSpPr>
        <p:spPr>
          <a:xfrm>
            <a:off x="4276351" y="3693175"/>
            <a:ext cx="6618607" cy="1321697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None/>
            </a:pPr>
            <a:r>
              <a:rPr lang="en-US" sz="1800" dirty="0"/>
              <a:t>Detail of Arno river view (</a:t>
            </a:r>
            <a:r>
              <a:rPr lang="en-US" sz="1800" dirty="0">
                <a:solidFill>
                  <a:srgbClr val="0070C0"/>
                </a:solidFill>
              </a:rPr>
              <a:t>Pisa</a:t>
            </a:r>
            <a:r>
              <a:rPr lang="en-US" sz="1800" dirty="0"/>
              <a:t>, 443 km</a:t>
            </a:r>
            <a:r>
              <a:rPr lang="en-US" sz="1800" baseline="30000" dirty="0"/>
              <a:t>2</a:t>
            </a:r>
            <a:r>
              <a:rPr lang="en-US" sz="1800" dirty="0"/>
              <a:t>) overlapped to a semi-transparent version of the corresponding map coming from the  CNN and U-Net integration process. Different </a:t>
            </a:r>
            <a:r>
              <a:rPr lang="en-US" sz="1800" dirty="0" err="1"/>
              <a:t>colours</a:t>
            </a:r>
            <a:r>
              <a:rPr lang="en-US" sz="1800" dirty="0"/>
              <a:t> refer to different LC classes.</a:t>
            </a:r>
          </a:p>
        </p:txBody>
      </p:sp>
      <p:sp>
        <p:nvSpPr>
          <p:cNvPr id="36" name="Segnaposto testo 4">
            <a:extLst>
              <a:ext uri="{FF2B5EF4-FFF2-40B4-BE49-F238E27FC236}">
                <a16:creationId xmlns:a16="http://schemas.microsoft.com/office/drawing/2014/main" id="{80F7A050-2CAF-244D-879B-F256E4FD7613}"/>
              </a:ext>
            </a:extLst>
          </p:cNvPr>
          <p:cNvSpPr txBox="1">
            <a:spLocks/>
          </p:cNvSpPr>
          <p:nvPr/>
        </p:nvSpPr>
        <p:spPr>
          <a:xfrm>
            <a:off x="1650232" y="4076686"/>
            <a:ext cx="2846162" cy="401829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None/>
            </a:pPr>
            <a:r>
              <a:rPr lang="en-US" sz="1800"/>
              <a:t>Tuscany LC Map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737A99-D5D2-A441-903F-2B7DF59F0C90}"/>
              </a:ext>
            </a:extLst>
          </p:cNvPr>
          <p:cNvSpPr/>
          <p:nvPr/>
        </p:nvSpPr>
        <p:spPr>
          <a:xfrm>
            <a:off x="878799" y="5251788"/>
            <a:ext cx="104430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chemeClr val="accent5">
                    <a:lumMod val="75000"/>
                  </a:schemeClr>
                </a:solidFill>
              </a:rPr>
              <a:t>Integrated system (CNN + U-Net) works perfectly with all the LC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U-Net predicts </a:t>
            </a:r>
            <a:r>
              <a:rPr lang="en-US" sz="2000" i="1"/>
              <a:t>River </a:t>
            </a:r>
            <a:r>
              <a:rPr lang="en-US" sz="2000"/>
              <a:t>and</a:t>
            </a:r>
            <a:r>
              <a:rPr lang="en-US" sz="2000" i="1"/>
              <a:t> Highway.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Whereas CNN classifies the other classes with are left over.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612987-C7C8-D64A-A6CF-0861F2B18B23}"/>
              </a:ext>
            </a:extLst>
          </p:cNvPr>
          <p:cNvGrpSpPr/>
          <p:nvPr/>
        </p:nvGrpSpPr>
        <p:grpSpPr>
          <a:xfrm>
            <a:off x="10619717" y="1050722"/>
            <a:ext cx="1172070" cy="1616002"/>
            <a:chOff x="9995486" y="4152639"/>
            <a:chExt cx="1172070" cy="1616002"/>
          </a:xfrm>
        </p:grpSpPr>
        <p:grpSp>
          <p:nvGrpSpPr>
            <p:cNvPr id="15" name="Gruppo 12">
              <a:extLst>
                <a:ext uri="{FF2B5EF4-FFF2-40B4-BE49-F238E27FC236}">
                  <a16:creationId xmlns:a16="http://schemas.microsoft.com/office/drawing/2014/main" id="{57CC112A-EDA9-4340-B007-777EE9CDC987}"/>
                </a:ext>
              </a:extLst>
            </p:cNvPr>
            <p:cNvGrpSpPr/>
            <p:nvPr/>
          </p:nvGrpSpPr>
          <p:grpSpPr>
            <a:xfrm>
              <a:off x="9995486" y="4152639"/>
              <a:ext cx="1172070" cy="1425602"/>
              <a:chOff x="1981200" y="1298548"/>
              <a:chExt cx="1647245" cy="1425602"/>
            </a:xfrm>
          </p:grpSpPr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C94345E5-ABC7-FA4E-B0E9-6CF44ACE0C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1200" y="1314450"/>
                <a:ext cx="257175" cy="140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2" name="CasellaDiTesto 3">
                <a:extLst>
                  <a:ext uri="{FF2B5EF4-FFF2-40B4-BE49-F238E27FC236}">
                    <a16:creationId xmlns:a16="http://schemas.microsoft.com/office/drawing/2014/main" id="{6887D56D-9346-0D4B-A831-A2EC527DEA04}"/>
                  </a:ext>
                </a:extLst>
              </p:cNvPr>
              <p:cNvSpPr txBox="1"/>
              <p:nvPr/>
            </p:nvSpPr>
            <p:spPr>
              <a:xfrm>
                <a:off x="2238375" y="1298548"/>
                <a:ext cx="139007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i="1"/>
                  <a:t>River</a:t>
                </a:r>
              </a:p>
            </p:txBody>
          </p:sp>
          <p:sp>
            <p:nvSpPr>
              <p:cNvPr id="23" name="CasellaDiTesto 5">
                <a:extLst>
                  <a:ext uri="{FF2B5EF4-FFF2-40B4-BE49-F238E27FC236}">
                    <a16:creationId xmlns:a16="http://schemas.microsoft.com/office/drawing/2014/main" id="{2487A359-25B4-B64C-AE1E-9121C42BA7D2}"/>
                  </a:ext>
                </a:extLst>
              </p:cNvPr>
              <p:cNvSpPr txBox="1"/>
              <p:nvPr/>
            </p:nvSpPr>
            <p:spPr>
              <a:xfrm>
                <a:off x="2238375" y="1466850"/>
                <a:ext cx="139007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i="1" err="1"/>
                  <a:t>Herbaceus</a:t>
                </a:r>
                <a:endParaRPr lang="it-IT" sz="900" i="1"/>
              </a:p>
            </p:txBody>
          </p:sp>
          <p:sp>
            <p:nvSpPr>
              <p:cNvPr id="24" name="CasellaDiTesto 6">
                <a:extLst>
                  <a:ext uri="{FF2B5EF4-FFF2-40B4-BE49-F238E27FC236}">
                    <a16:creationId xmlns:a16="http://schemas.microsoft.com/office/drawing/2014/main" id="{367FA866-60B6-A049-940C-BFBFE790A63D}"/>
                  </a:ext>
                </a:extLst>
              </p:cNvPr>
              <p:cNvSpPr txBox="1"/>
              <p:nvPr/>
            </p:nvSpPr>
            <p:spPr>
              <a:xfrm>
                <a:off x="2238375" y="1641772"/>
                <a:ext cx="139007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i="1"/>
                  <a:t>Industrial</a:t>
                </a:r>
              </a:p>
            </p:txBody>
          </p:sp>
          <p:sp>
            <p:nvSpPr>
              <p:cNvPr id="25" name="CasellaDiTesto 7">
                <a:extLst>
                  <a:ext uri="{FF2B5EF4-FFF2-40B4-BE49-F238E27FC236}">
                    <a16:creationId xmlns:a16="http://schemas.microsoft.com/office/drawing/2014/main" id="{EAD45718-951D-B245-90AD-819895EFFF86}"/>
                  </a:ext>
                </a:extLst>
              </p:cNvPr>
              <p:cNvSpPr txBox="1"/>
              <p:nvPr/>
            </p:nvSpPr>
            <p:spPr>
              <a:xfrm>
                <a:off x="2238375" y="1816694"/>
                <a:ext cx="139007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i="1"/>
                  <a:t>Pasture</a:t>
                </a:r>
              </a:p>
            </p:txBody>
          </p:sp>
          <p:sp>
            <p:nvSpPr>
              <p:cNvPr id="26" name="CasellaDiTesto 8">
                <a:extLst>
                  <a:ext uri="{FF2B5EF4-FFF2-40B4-BE49-F238E27FC236}">
                    <a16:creationId xmlns:a16="http://schemas.microsoft.com/office/drawing/2014/main" id="{C1CF2BE2-667C-4748-8D95-48793DBDBC6B}"/>
                  </a:ext>
                </a:extLst>
              </p:cNvPr>
              <p:cNvSpPr txBox="1"/>
              <p:nvPr/>
            </p:nvSpPr>
            <p:spPr>
              <a:xfrm>
                <a:off x="2238375" y="1991616"/>
                <a:ext cx="139007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i="1" err="1"/>
                  <a:t>Annual</a:t>
                </a:r>
                <a:r>
                  <a:rPr lang="it-IT" sz="900" i="1"/>
                  <a:t> </a:t>
                </a:r>
                <a:r>
                  <a:rPr lang="it-IT" sz="900" i="1" err="1"/>
                  <a:t>Crop</a:t>
                </a:r>
                <a:endParaRPr lang="it-IT" sz="900" i="1"/>
              </a:p>
            </p:txBody>
          </p:sp>
          <p:sp>
            <p:nvSpPr>
              <p:cNvPr id="27" name="CasellaDiTesto 9">
                <a:extLst>
                  <a:ext uri="{FF2B5EF4-FFF2-40B4-BE49-F238E27FC236}">
                    <a16:creationId xmlns:a16="http://schemas.microsoft.com/office/drawing/2014/main" id="{81F029D0-A611-F04B-A06D-AE106493429F}"/>
                  </a:ext>
                </a:extLst>
              </p:cNvPr>
              <p:cNvSpPr txBox="1"/>
              <p:nvPr/>
            </p:nvSpPr>
            <p:spPr>
              <a:xfrm>
                <a:off x="2238375" y="2157456"/>
                <a:ext cx="139007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i="1" err="1"/>
                  <a:t>Forest</a:t>
                </a:r>
                <a:endParaRPr lang="it-IT" sz="900" i="1"/>
              </a:p>
            </p:txBody>
          </p:sp>
          <p:sp>
            <p:nvSpPr>
              <p:cNvPr id="29" name="CasellaDiTesto 10">
                <a:extLst>
                  <a:ext uri="{FF2B5EF4-FFF2-40B4-BE49-F238E27FC236}">
                    <a16:creationId xmlns:a16="http://schemas.microsoft.com/office/drawing/2014/main" id="{A9A4AE5E-C81A-A141-B0BC-D63A1F1C3584}"/>
                  </a:ext>
                </a:extLst>
              </p:cNvPr>
              <p:cNvSpPr txBox="1"/>
              <p:nvPr/>
            </p:nvSpPr>
            <p:spPr>
              <a:xfrm>
                <a:off x="2238375" y="2313832"/>
                <a:ext cx="139007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i="1" err="1"/>
                  <a:t>Residential</a:t>
                </a:r>
                <a:endParaRPr lang="it-IT" sz="900" i="1"/>
              </a:p>
            </p:txBody>
          </p:sp>
          <p:sp>
            <p:nvSpPr>
              <p:cNvPr id="30" name="CasellaDiTesto 11">
                <a:extLst>
                  <a:ext uri="{FF2B5EF4-FFF2-40B4-BE49-F238E27FC236}">
                    <a16:creationId xmlns:a16="http://schemas.microsoft.com/office/drawing/2014/main" id="{CA26A99F-2B1F-3449-AB11-0D20767992F3}"/>
                  </a:ext>
                </a:extLst>
              </p:cNvPr>
              <p:cNvSpPr txBox="1"/>
              <p:nvPr/>
            </p:nvSpPr>
            <p:spPr>
              <a:xfrm>
                <a:off x="2238375" y="2493318"/>
                <a:ext cx="139007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i="1" err="1"/>
                  <a:t>Permanent</a:t>
                </a:r>
                <a:r>
                  <a:rPr lang="it-IT" sz="900" i="1"/>
                  <a:t> </a:t>
                </a:r>
                <a:r>
                  <a:rPr lang="it-IT" sz="900" i="1" err="1"/>
                  <a:t>Crop</a:t>
                </a:r>
                <a:endParaRPr lang="it-IT" sz="900" i="1"/>
              </a:p>
            </p:txBody>
          </p:sp>
        </p:grp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C6AEFC1F-CF04-574D-B150-2AE3219974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474"/>
            <a:stretch/>
          </p:blipFill>
          <p:spPr bwMode="auto">
            <a:xfrm>
              <a:off x="9995486" y="5577971"/>
              <a:ext cx="182989" cy="190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72B74AE2-23EC-DA40-A82E-0D5AE2803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4864" y="5564055"/>
              <a:ext cx="135547" cy="18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CasellaDiTesto 26">
              <a:extLst>
                <a:ext uri="{FF2B5EF4-FFF2-40B4-BE49-F238E27FC236}">
                  <a16:creationId xmlns:a16="http://schemas.microsoft.com/office/drawing/2014/main" id="{BAA77B77-079C-594B-98C3-F2598A342F3D}"/>
                </a:ext>
              </a:extLst>
            </p:cNvPr>
            <p:cNvSpPr txBox="1"/>
            <p:nvPr/>
          </p:nvSpPr>
          <p:spPr>
            <a:xfrm>
              <a:off x="10178474" y="5534618"/>
              <a:ext cx="9890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900" i="1" err="1"/>
                <a:t>Highway</a:t>
              </a:r>
              <a:endParaRPr lang="it-IT" sz="900" i="1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AE22F0A-5607-3B41-92C9-51D7B89A2D85}"/>
              </a:ext>
            </a:extLst>
          </p:cNvPr>
          <p:cNvSpPr txBox="1"/>
          <p:nvPr/>
        </p:nvSpPr>
        <p:spPr>
          <a:xfrm>
            <a:off x="11497457" y="646076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14010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34"/>
    </mc:Choice>
    <mc:Fallback xmlns="">
      <p:transition spd="slow" advTm="6213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8649" y="48126"/>
            <a:ext cx="11314946" cy="7184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Example of integrated (CNN+U-Net) LC map and statistics</a:t>
            </a:r>
          </a:p>
        </p:txBody>
      </p:sp>
      <p:graphicFrame>
        <p:nvGraphicFramePr>
          <p:cNvPr id="8" name="Segnaposto contenut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4143270"/>
              </p:ext>
            </p:extLst>
          </p:nvPr>
        </p:nvGraphicFramePr>
        <p:xfrm>
          <a:off x="7672714" y="1580756"/>
          <a:ext cx="3494958" cy="4003040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1747479">
                  <a:extLst>
                    <a:ext uri="{9D8B030D-6E8A-4147-A177-3AD203B41FA5}">
                      <a16:colId xmlns:a16="http://schemas.microsoft.com/office/drawing/2014/main" val="3725553420"/>
                    </a:ext>
                  </a:extLst>
                </a:gridCol>
                <a:gridCol w="1747479">
                  <a:extLst>
                    <a:ext uri="{9D8B030D-6E8A-4147-A177-3AD203B41FA5}">
                      <a16:colId xmlns:a16="http://schemas.microsoft.com/office/drawing/2014/main" val="4257693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2000"/>
                        <a:t>LC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/>
                        <a:t>COVERAGE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04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err="1"/>
                        <a:t>Annual</a:t>
                      </a:r>
                      <a:r>
                        <a:rPr lang="it-IT"/>
                        <a:t> </a:t>
                      </a:r>
                      <a:r>
                        <a:rPr lang="it-IT" err="1"/>
                        <a:t>Crop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err="1"/>
                        <a:t>Forest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34.1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12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err="1"/>
                        <a:t>Herb</a:t>
                      </a:r>
                      <a:r>
                        <a:rPr lang="it-IT"/>
                        <a:t>. </a:t>
                      </a:r>
                      <a:r>
                        <a:rPr lang="it-IT" err="1"/>
                        <a:t>Vegetation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05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err="1"/>
                        <a:t>Highway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55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Industrial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556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6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err="1"/>
                        <a:t>Permanent</a:t>
                      </a:r>
                      <a:r>
                        <a:rPr lang="it-IT" baseline="0"/>
                        <a:t> </a:t>
                      </a:r>
                      <a:r>
                        <a:rPr lang="it-IT" baseline="0" err="1"/>
                        <a:t>Crop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996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err="1"/>
                        <a:t>Residential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858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339140"/>
                  </a:ext>
                </a:extLst>
              </a:tr>
            </a:tbl>
          </a:graphicData>
        </a:graphic>
      </p:graphicFrame>
      <p:sp>
        <p:nvSpPr>
          <p:cNvPr id="11" name="Segnaposto testo 4"/>
          <p:cNvSpPr txBox="1">
            <a:spLocks/>
          </p:cNvSpPr>
          <p:nvPr/>
        </p:nvSpPr>
        <p:spPr>
          <a:xfrm>
            <a:off x="1659534" y="5875892"/>
            <a:ext cx="4149813" cy="401829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None/>
            </a:pPr>
            <a:r>
              <a:rPr lang="en-US" sz="2000" dirty="0"/>
              <a:t>Land Cover map of Tuscany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1624460" y="1028553"/>
            <a:ext cx="2016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chemeClr val="accent5">
                    <a:lumMod val="50000"/>
                  </a:schemeClr>
                </a:solidFill>
              </a:rPr>
              <a:t>CNN + U-Net: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20" y="1428663"/>
            <a:ext cx="3892489" cy="44440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D73839-BFAE-D041-94D8-62685035716E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in giù 3">
            <a:extLst>
              <a:ext uri="{FF2B5EF4-FFF2-40B4-BE49-F238E27FC236}">
                <a16:creationId xmlns:a16="http://schemas.microsoft.com/office/drawing/2014/main" id="{691143F5-3866-4F42-9622-1EE9C34FEFED}"/>
              </a:ext>
            </a:extLst>
          </p:cNvPr>
          <p:cNvSpPr/>
          <p:nvPr/>
        </p:nvSpPr>
        <p:spPr>
          <a:xfrm rot="16200000">
            <a:off x="6177914" y="3425312"/>
            <a:ext cx="249339" cy="484308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41993E-7DE8-0949-A281-23044F3959CE}"/>
              </a:ext>
            </a:extLst>
          </p:cNvPr>
          <p:cNvSpPr/>
          <p:nvPr/>
        </p:nvSpPr>
        <p:spPr>
          <a:xfrm>
            <a:off x="7426639" y="2395546"/>
            <a:ext cx="180000" cy="216000"/>
          </a:xfrm>
          <a:prstGeom prst="rect">
            <a:avLst/>
          </a:prstGeom>
          <a:solidFill>
            <a:srgbClr val="13571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3FAA76-813C-A445-9937-8D2BA03EE4D4}"/>
              </a:ext>
            </a:extLst>
          </p:cNvPr>
          <p:cNvSpPr/>
          <p:nvPr/>
        </p:nvSpPr>
        <p:spPr>
          <a:xfrm>
            <a:off x="7426639" y="2052023"/>
            <a:ext cx="180000" cy="216000"/>
          </a:xfrm>
          <a:prstGeom prst="rect">
            <a:avLst/>
          </a:prstGeom>
          <a:solidFill>
            <a:srgbClr val="FF87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84DF49-624E-074E-8A66-AB5E1D3DBE4B}"/>
              </a:ext>
            </a:extLst>
          </p:cNvPr>
          <p:cNvSpPr/>
          <p:nvPr/>
        </p:nvSpPr>
        <p:spPr>
          <a:xfrm>
            <a:off x="7426639" y="2799029"/>
            <a:ext cx="180000" cy="216000"/>
          </a:xfrm>
          <a:prstGeom prst="rect">
            <a:avLst/>
          </a:prstGeom>
          <a:solidFill>
            <a:srgbClr val="5E913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130D2D-45F5-C243-A7EA-F2012F6740C6}"/>
              </a:ext>
            </a:extLst>
          </p:cNvPr>
          <p:cNvSpPr/>
          <p:nvPr/>
        </p:nvSpPr>
        <p:spPr>
          <a:xfrm>
            <a:off x="7426639" y="3427362"/>
            <a:ext cx="180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7823D6F-18D9-2541-A35F-994F71FC49D1}"/>
              </a:ext>
            </a:extLst>
          </p:cNvPr>
          <p:cNvSpPr/>
          <p:nvPr/>
        </p:nvSpPr>
        <p:spPr>
          <a:xfrm>
            <a:off x="7426639" y="4547871"/>
            <a:ext cx="180000" cy="216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6D2966E-8EC0-D94A-9181-EADDFAE5150D}"/>
              </a:ext>
            </a:extLst>
          </p:cNvPr>
          <p:cNvSpPr/>
          <p:nvPr/>
        </p:nvSpPr>
        <p:spPr>
          <a:xfrm>
            <a:off x="7426639" y="3800865"/>
            <a:ext cx="180000" cy="216000"/>
          </a:xfrm>
          <a:prstGeom prst="rect">
            <a:avLst/>
          </a:prstGeom>
          <a:solidFill>
            <a:srgbClr val="D53AB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8F298AE-E292-4E44-AAA4-6CC65F7A7373}"/>
              </a:ext>
            </a:extLst>
          </p:cNvPr>
          <p:cNvSpPr/>
          <p:nvPr/>
        </p:nvSpPr>
        <p:spPr>
          <a:xfrm>
            <a:off x="7426639" y="5279890"/>
            <a:ext cx="180000" cy="216000"/>
          </a:xfrm>
          <a:prstGeom prst="rect">
            <a:avLst/>
          </a:prstGeom>
          <a:solidFill>
            <a:srgbClr val="0749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749B6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A819D2-D77B-684C-A8D2-393B7DDCAE27}"/>
              </a:ext>
            </a:extLst>
          </p:cNvPr>
          <p:cNvSpPr/>
          <p:nvPr/>
        </p:nvSpPr>
        <p:spPr>
          <a:xfrm>
            <a:off x="7426639" y="4921374"/>
            <a:ext cx="180000" cy="216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19250B0-CF8D-4445-B6C9-5B0981AE2C46}"/>
              </a:ext>
            </a:extLst>
          </p:cNvPr>
          <p:cNvSpPr/>
          <p:nvPr/>
        </p:nvSpPr>
        <p:spPr>
          <a:xfrm>
            <a:off x="7426639" y="4174368"/>
            <a:ext cx="180000" cy="216000"/>
          </a:xfrm>
          <a:prstGeom prst="rect">
            <a:avLst/>
          </a:prstGeom>
          <a:solidFill>
            <a:srgbClr val="ADF55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76E2E3-EECF-7746-A469-6E151534046F}"/>
              </a:ext>
            </a:extLst>
          </p:cNvPr>
          <p:cNvSpPr txBox="1"/>
          <p:nvPr/>
        </p:nvSpPr>
        <p:spPr>
          <a:xfrm>
            <a:off x="11497457" y="646076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5859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olo"/>
          <p:cNvSpPr txBox="1"/>
          <p:nvPr/>
        </p:nvSpPr>
        <p:spPr>
          <a:xfrm>
            <a:off x="562369" y="560332"/>
            <a:ext cx="3785394" cy="56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sz="3200" dirty="0"/>
          </a:p>
        </p:txBody>
      </p:sp>
      <p:sp>
        <p:nvSpPr>
          <p:cNvPr id="47" name="Sottotitolo"/>
          <p:cNvSpPr txBox="1"/>
          <p:nvPr/>
        </p:nvSpPr>
        <p:spPr>
          <a:xfrm>
            <a:off x="562369" y="1547769"/>
            <a:ext cx="3785394" cy="33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sz="1700" dirty="0"/>
          </a:p>
        </p:txBody>
      </p:sp>
      <p:sp>
        <p:nvSpPr>
          <p:cNvPr id="21" name="Shape 128"/>
          <p:cNvSpPr>
            <a:spLocks noGrp="1"/>
          </p:cNvSpPr>
          <p:nvPr>
            <p:ph type="sldNum" sz="quarter" idx="4294967295"/>
          </p:nvPr>
        </p:nvSpPr>
        <p:spPr>
          <a:xfrm>
            <a:off x="8170886" y="3264482"/>
            <a:ext cx="1066800" cy="13462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0" rIns="0" bIns="0" rtlCol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600">
                <a:solidFill>
                  <a:srgbClr val="888888"/>
                </a:solidFill>
              </a:rPr>
              <a:t>15</a:t>
            </a:fld>
            <a:endParaRPr sz="600" dirty="0">
              <a:solidFill>
                <a:srgbClr val="888888"/>
              </a:solidFill>
            </a:endParaRPr>
          </a:p>
        </p:txBody>
      </p:sp>
      <p:sp>
        <p:nvSpPr>
          <p:cNvPr id="16" name="Shape 53"/>
          <p:cNvSpPr txBox="1">
            <a:spLocks/>
          </p:cNvSpPr>
          <p:nvPr/>
        </p:nvSpPr>
        <p:spPr>
          <a:xfrm>
            <a:off x="1021270" y="85009"/>
            <a:ext cx="11149779" cy="58477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2400" b="1">
                <a:solidFill>
                  <a:srgbClr val="7F142A"/>
                </a:solidFill>
              </a:defRPr>
            </a:lvl1pPr>
          </a:lstStyle>
          <a:p>
            <a:r>
              <a:rPr lang="it-IT" sz="3200">
                <a:solidFill>
                  <a:schemeClr val="accent5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Land Cover System – Pipeline Architecture</a:t>
            </a:r>
            <a:endParaRPr lang="fr-FR" dirty="0"/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F16C50F5-1AA4-6245-A671-91C4142A7F59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4F4D5CD-20A7-5F45-B9D7-768190F886CF}"/>
              </a:ext>
            </a:extLst>
          </p:cNvPr>
          <p:cNvSpPr txBox="1"/>
          <p:nvPr/>
        </p:nvSpPr>
        <p:spPr>
          <a:xfrm>
            <a:off x="11497457" y="647575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15</a:t>
            </a:r>
          </a:p>
        </p:txBody>
      </p:sp>
      <p:sp>
        <p:nvSpPr>
          <p:cNvPr id="2" name="Rettangolo 1"/>
          <p:cNvSpPr/>
          <p:nvPr/>
        </p:nvSpPr>
        <p:spPr>
          <a:xfrm>
            <a:off x="689547" y="1408602"/>
            <a:ext cx="2218544" cy="600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  <a:p>
            <a:pPr algn="ctr"/>
            <a:r>
              <a:rPr lang="it-IT">
                <a:solidFill>
                  <a:schemeClr val="bg1"/>
                </a:solidFill>
              </a:rPr>
              <a:t>EuroSAT Training Set</a:t>
            </a:r>
          </a:p>
          <a:p>
            <a:pPr algn="ctr"/>
            <a:endParaRPr lang="it-IT"/>
          </a:p>
        </p:txBody>
      </p:sp>
      <p:sp>
        <p:nvSpPr>
          <p:cNvPr id="18" name="Rettangolo 17"/>
          <p:cNvSpPr/>
          <p:nvPr/>
        </p:nvSpPr>
        <p:spPr>
          <a:xfrm>
            <a:off x="689547" y="2682212"/>
            <a:ext cx="2218544" cy="566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  <a:p>
            <a:pPr algn="ctr"/>
            <a:r>
              <a:rPr lang="it-IT">
                <a:solidFill>
                  <a:schemeClr val="bg1"/>
                </a:solidFill>
              </a:rPr>
              <a:t>Preprocessing</a:t>
            </a:r>
          </a:p>
          <a:p>
            <a:pPr algn="ctr"/>
            <a:endParaRPr lang="it-IT"/>
          </a:p>
        </p:txBody>
      </p:sp>
      <p:sp>
        <p:nvSpPr>
          <p:cNvPr id="5" name="Freccia in giù 4"/>
          <p:cNvSpPr/>
          <p:nvPr/>
        </p:nvSpPr>
        <p:spPr>
          <a:xfrm>
            <a:off x="1215863" y="2098207"/>
            <a:ext cx="1165912" cy="50637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689547" y="3938239"/>
            <a:ext cx="2218544" cy="723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  <a:p>
            <a:pPr algn="ctr"/>
            <a:r>
              <a:rPr lang="it-IT">
                <a:solidFill>
                  <a:schemeClr val="bg1"/>
                </a:solidFill>
              </a:rPr>
              <a:t>CNN – Inception V3</a:t>
            </a:r>
          </a:p>
          <a:p>
            <a:pPr algn="ctr"/>
            <a:r>
              <a:rPr lang="it-IT">
                <a:solidFill>
                  <a:schemeClr val="bg1"/>
                </a:solidFill>
              </a:rPr>
              <a:t>Training</a:t>
            </a:r>
          </a:p>
          <a:p>
            <a:pPr algn="ctr"/>
            <a:endParaRPr lang="it-IT"/>
          </a:p>
        </p:txBody>
      </p:sp>
      <p:sp>
        <p:nvSpPr>
          <p:cNvPr id="20" name="Freccia in giù 19"/>
          <p:cNvSpPr/>
          <p:nvPr/>
        </p:nvSpPr>
        <p:spPr>
          <a:xfrm>
            <a:off x="1215863" y="3342216"/>
            <a:ext cx="1165912" cy="50637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/>
          <p:cNvSpPr/>
          <p:nvPr/>
        </p:nvSpPr>
        <p:spPr>
          <a:xfrm>
            <a:off x="689547" y="5371949"/>
            <a:ext cx="2218544" cy="723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1"/>
                </a:solidFill>
              </a:rPr>
              <a:t>CNN model saved</a:t>
            </a:r>
            <a:endParaRPr lang="it-IT"/>
          </a:p>
        </p:txBody>
      </p:sp>
      <p:sp>
        <p:nvSpPr>
          <p:cNvPr id="23" name="Freccia in giù 22"/>
          <p:cNvSpPr/>
          <p:nvPr/>
        </p:nvSpPr>
        <p:spPr>
          <a:xfrm>
            <a:off x="1215863" y="4775926"/>
            <a:ext cx="1165912" cy="50637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/>
          <p:cNvSpPr/>
          <p:nvPr/>
        </p:nvSpPr>
        <p:spPr>
          <a:xfrm>
            <a:off x="3420250" y="1411102"/>
            <a:ext cx="2218544" cy="600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  <a:p>
            <a:pPr algn="ctr"/>
            <a:r>
              <a:rPr lang="it-IT">
                <a:solidFill>
                  <a:schemeClr val="bg1"/>
                </a:solidFill>
              </a:rPr>
              <a:t>UNET Training Set (Rivers+Highways)</a:t>
            </a:r>
          </a:p>
          <a:p>
            <a:pPr algn="ctr"/>
            <a:endParaRPr lang="it-IT"/>
          </a:p>
        </p:txBody>
      </p:sp>
      <p:sp>
        <p:nvSpPr>
          <p:cNvPr id="25" name="Rettangolo 24"/>
          <p:cNvSpPr/>
          <p:nvPr/>
        </p:nvSpPr>
        <p:spPr>
          <a:xfrm>
            <a:off x="3420250" y="2684712"/>
            <a:ext cx="2218544" cy="566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  <a:p>
            <a:pPr algn="ctr"/>
            <a:r>
              <a:rPr lang="it-IT">
                <a:solidFill>
                  <a:schemeClr val="bg1"/>
                </a:solidFill>
              </a:rPr>
              <a:t>Preprocessing</a:t>
            </a:r>
          </a:p>
          <a:p>
            <a:pPr algn="ctr"/>
            <a:endParaRPr lang="it-IT"/>
          </a:p>
        </p:txBody>
      </p:sp>
      <p:sp>
        <p:nvSpPr>
          <p:cNvPr id="26" name="Freccia in giù 25"/>
          <p:cNvSpPr/>
          <p:nvPr/>
        </p:nvSpPr>
        <p:spPr>
          <a:xfrm>
            <a:off x="3946566" y="2100707"/>
            <a:ext cx="1165912" cy="50637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/>
          <p:cNvSpPr/>
          <p:nvPr/>
        </p:nvSpPr>
        <p:spPr>
          <a:xfrm>
            <a:off x="3420250" y="3940739"/>
            <a:ext cx="2218544" cy="723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  <a:p>
            <a:pPr algn="ctr"/>
            <a:r>
              <a:rPr lang="it-IT">
                <a:solidFill>
                  <a:schemeClr val="bg1"/>
                </a:solidFill>
              </a:rPr>
              <a:t>UNET</a:t>
            </a:r>
          </a:p>
          <a:p>
            <a:pPr algn="ctr"/>
            <a:r>
              <a:rPr lang="it-IT">
                <a:solidFill>
                  <a:schemeClr val="bg1"/>
                </a:solidFill>
              </a:rPr>
              <a:t>Training</a:t>
            </a:r>
          </a:p>
          <a:p>
            <a:pPr algn="ctr"/>
            <a:endParaRPr lang="it-IT"/>
          </a:p>
        </p:txBody>
      </p:sp>
      <p:sp>
        <p:nvSpPr>
          <p:cNvPr id="28" name="Freccia in giù 27"/>
          <p:cNvSpPr/>
          <p:nvPr/>
        </p:nvSpPr>
        <p:spPr>
          <a:xfrm>
            <a:off x="3946566" y="3344716"/>
            <a:ext cx="1165912" cy="50637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/>
          <p:cNvSpPr/>
          <p:nvPr/>
        </p:nvSpPr>
        <p:spPr>
          <a:xfrm>
            <a:off x="3420250" y="5374449"/>
            <a:ext cx="2218544" cy="723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1"/>
                </a:solidFill>
              </a:rPr>
              <a:t>UNET model saved</a:t>
            </a:r>
            <a:endParaRPr lang="it-IT"/>
          </a:p>
        </p:txBody>
      </p:sp>
      <p:sp>
        <p:nvSpPr>
          <p:cNvPr id="30" name="Freccia in giù 29"/>
          <p:cNvSpPr/>
          <p:nvPr/>
        </p:nvSpPr>
        <p:spPr>
          <a:xfrm>
            <a:off x="3946566" y="4778426"/>
            <a:ext cx="1165912" cy="50637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/>
          <p:cNvCxnSpPr>
            <a:stCxn id="17" idx="0"/>
            <a:endCxn id="17" idx="2"/>
          </p:cNvCxnSpPr>
          <p:nvPr/>
        </p:nvCxnSpPr>
        <p:spPr>
          <a:xfrm>
            <a:off x="6100345" y="783773"/>
            <a:ext cx="0" cy="564209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2166377" y="840551"/>
            <a:ext cx="3312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rgbClr val="0070C0"/>
                </a:solidFill>
              </a:rPr>
              <a:t>TRAINING</a:t>
            </a:r>
            <a:r>
              <a:rPr lang="it-IT"/>
              <a:t> </a:t>
            </a:r>
            <a:r>
              <a:rPr lang="it-IT" sz="2400">
                <a:solidFill>
                  <a:srgbClr val="0070C0"/>
                </a:solidFill>
              </a:rPr>
              <a:t>STAGE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7849626" y="840551"/>
            <a:ext cx="3312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rgbClr val="0070C0"/>
                </a:solidFill>
              </a:rPr>
              <a:t>INFERENCE</a:t>
            </a:r>
            <a:r>
              <a:rPr lang="it-IT"/>
              <a:t> </a:t>
            </a:r>
            <a:r>
              <a:rPr lang="it-IT" sz="2400">
                <a:solidFill>
                  <a:srgbClr val="0070C0"/>
                </a:solidFill>
              </a:rPr>
              <a:t>STAGE</a:t>
            </a:r>
          </a:p>
        </p:txBody>
      </p:sp>
      <p:sp>
        <p:nvSpPr>
          <p:cNvPr id="34" name="Rettangolo 33"/>
          <p:cNvSpPr/>
          <p:nvPr/>
        </p:nvSpPr>
        <p:spPr>
          <a:xfrm>
            <a:off x="7849626" y="1361490"/>
            <a:ext cx="2218544" cy="600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1"/>
                </a:solidFill>
              </a:rPr>
              <a:t>Sentinel-2 Picture</a:t>
            </a:r>
            <a:endParaRPr lang="it-IT"/>
          </a:p>
        </p:txBody>
      </p:sp>
      <p:sp>
        <p:nvSpPr>
          <p:cNvPr id="10" name="Freccia a sinistra 9"/>
          <p:cNvSpPr/>
          <p:nvPr/>
        </p:nvSpPr>
        <p:spPr>
          <a:xfrm rot="19022458">
            <a:off x="7321545" y="2334344"/>
            <a:ext cx="1486962" cy="747356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Freccia a sinistra 35"/>
          <p:cNvSpPr/>
          <p:nvPr/>
        </p:nvSpPr>
        <p:spPr>
          <a:xfrm rot="13607436">
            <a:off x="9126658" y="2362952"/>
            <a:ext cx="1486962" cy="747356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/>
          <p:cNvSpPr/>
          <p:nvPr/>
        </p:nvSpPr>
        <p:spPr>
          <a:xfrm>
            <a:off x="6259936" y="3346251"/>
            <a:ext cx="2218544" cy="723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1"/>
                </a:solidFill>
              </a:rPr>
              <a:t>Classify-and-Count by CNN</a:t>
            </a:r>
            <a:endParaRPr lang="it-IT"/>
          </a:p>
        </p:txBody>
      </p:sp>
      <p:sp>
        <p:nvSpPr>
          <p:cNvPr id="40" name="Rettangolo 39"/>
          <p:cNvSpPr/>
          <p:nvPr/>
        </p:nvSpPr>
        <p:spPr>
          <a:xfrm>
            <a:off x="9278913" y="3363516"/>
            <a:ext cx="2218544" cy="723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1"/>
                </a:solidFill>
              </a:rPr>
              <a:t>Segment-and-Count by UNET</a:t>
            </a:r>
            <a:endParaRPr lang="it-IT"/>
          </a:p>
        </p:txBody>
      </p:sp>
      <p:sp>
        <p:nvSpPr>
          <p:cNvPr id="41" name="Rettangolo 40"/>
          <p:cNvSpPr/>
          <p:nvPr/>
        </p:nvSpPr>
        <p:spPr>
          <a:xfrm>
            <a:off x="6282104" y="4779961"/>
            <a:ext cx="2218544" cy="723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1"/>
                </a:solidFill>
              </a:rPr>
              <a:t>8 classes Map and Statistics</a:t>
            </a:r>
            <a:endParaRPr lang="it-IT"/>
          </a:p>
        </p:txBody>
      </p:sp>
      <p:sp>
        <p:nvSpPr>
          <p:cNvPr id="42" name="Freccia in giù 41"/>
          <p:cNvSpPr/>
          <p:nvPr/>
        </p:nvSpPr>
        <p:spPr>
          <a:xfrm>
            <a:off x="6808420" y="4183938"/>
            <a:ext cx="1165912" cy="50637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/>
          <p:cNvSpPr/>
          <p:nvPr/>
        </p:nvSpPr>
        <p:spPr>
          <a:xfrm>
            <a:off x="9278913" y="4779961"/>
            <a:ext cx="2218544" cy="723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1"/>
                </a:solidFill>
              </a:rPr>
              <a:t>2 classes Map and Statistics</a:t>
            </a:r>
            <a:endParaRPr lang="it-IT"/>
          </a:p>
        </p:txBody>
      </p:sp>
      <p:sp>
        <p:nvSpPr>
          <p:cNvPr id="44" name="Freccia in giù 43"/>
          <p:cNvSpPr/>
          <p:nvPr/>
        </p:nvSpPr>
        <p:spPr>
          <a:xfrm>
            <a:off x="9805229" y="4183938"/>
            <a:ext cx="1165912" cy="50637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/>
          <p:cNvSpPr/>
          <p:nvPr/>
        </p:nvSpPr>
        <p:spPr>
          <a:xfrm>
            <a:off x="7849626" y="5638185"/>
            <a:ext cx="2218544" cy="723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1"/>
                </a:solidFill>
              </a:rPr>
              <a:t>Merged Map and Statistics</a:t>
            </a:r>
            <a:endParaRPr lang="it-IT"/>
          </a:p>
        </p:txBody>
      </p:sp>
      <p:sp>
        <p:nvSpPr>
          <p:cNvPr id="48" name="Freccia a sinistra 47"/>
          <p:cNvSpPr/>
          <p:nvPr/>
        </p:nvSpPr>
        <p:spPr>
          <a:xfrm rot="13607436">
            <a:off x="7128725" y="5588972"/>
            <a:ext cx="692038" cy="747356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a sinistra 48"/>
          <p:cNvSpPr/>
          <p:nvPr/>
        </p:nvSpPr>
        <p:spPr>
          <a:xfrm rot="19022458">
            <a:off x="10063591" y="5606420"/>
            <a:ext cx="754510" cy="701198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Freccia in giù 49"/>
          <p:cNvSpPr/>
          <p:nvPr/>
        </p:nvSpPr>
        <p:spPr>
          <a:xfrm>
            <a:off x="1215863" y="2096839"/>
            <a:ext cx="1165912" cy="50637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Freccia in giù 50"/>
          <p:cNvSpPr/>
          <p:nvPr/>
        </p:nvSpPr>
        <p:spPr>
          <a:xfrm>
            <a:off x="3946566" y="2099339"/>
            <a:ext cx="1165912" cy="50637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379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10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53"/>
          <p:cNvSpPr txBox="1">
            <a:spLocks/>
          </p:cNvSpPr>
          <p:nvPr/>
        </p:nvSpPr>
        <p:spPr>
          <a:xfrm>
            <a:off x="423062" y="74471"/>
            <a:ext cx="11149779" cy="58477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2400" b="1">
                <a:solidFill>
                  <a:srgbClr val="7F142A"/>
                </a:solidFill>
              </a:defRPr>
            </a:lvl1pPr>
          </a:lstStyle>
          <a:p>
            <a:r>
              <a:rPr lang="it-IT" sz="3200" dirty="0" err="1">
                <a:solidFill>
                  <a:schemeClr val="accent5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References</a:t>
            </a:r>
            <a:endParaRPr lang="fr-FR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4F4D5CD-20A7-5F45-B9D7-768190F886CF}"/>
              </a:ext>
            </a:extLst>
          </p:cNvPr>
          <p:cNvSpPr txBox="1"/>
          <p:nvPr/>
        </p:nvSpPr>
        <p:spPr>
          <a:xfrm>
            <a:off x="11497457" y="647575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7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BBA58E-7E75-4349-8255-5D40F54CE3BF}"/>
              </a:ext>
            </a:extLst>
          </p:cNvPr>
          <p:cNvSpPr txBox="1"/>
          <p:nvPr/>
        </p:nvSpPr>
        <p:spPr>
          <a:xfrm>
            <a:off x="580640" y="2768194"/>
            <a:ext cx="11275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Helber</a:t>
            </a:r>
            <a:r>
              <a:rPr lang="en-US" b="1" dirty="0"/>
              <a:t>, P., </a:t>
            </a:r>
            <a:r>
              <a:rPr lang="en-US" b="1" dirty="0" err="1"/>
              <a:t>Bischke</a:t>
            </a:r>
            <a:r>
              <a:rPr lang="en-US" b="1" dirty="0"/>
              <a:t>, B., </a:t>
            </a:r>
            <a:r>
              <a:rPr lang="en-US" b="1" dirty="0" err="1"/>
              <a:t>Dengel</a:t>
            </a:r>
            <a:r>
              <a:rPr lang="en-US" b="1" dirty="0"/>
              <a:t>, A., &amp; </a:t>
            </a:r>
            <a:r>
              <a:rPr lang="en-US" b="1" dirty="0" err="1"/>
              <a:t>Borth</a:t>
            </a:r>
            <a:r>
              <a:rPr lang="en-US" b="1" dirty="0"/>
              <a:t>, D. (2019). </a:t>
            </a:r>
            <a:r>
              <a:rPr lang="en-US" dirty="0" err="1"/>
              <a:t>Eurosat</a:t>
            </a:r>
            <a:r>
              <a:rPr lang="en-US" dirty="0"/>
              <a:t>: A novel dataset and deep learning benchmark for land use and land cover classification. </a:t>
            </a:r>
            <a:r>
              <a:rPr lang="en-US" i="1" dirty="0"/>
              <a:t>IEEE Journal of Selected Topics in Applied Earth Observations and Remote Sensing</a:t>
            </a:r>
            <a:r>
              <a:rPr lang="en-US" dirty="0"/>
              <a:t>, </a:t>
            </a:r>
            <a:r>
              <a:rPr lang="en-US" i="1" dirty="0"/>
              <a:t>12</a:t>
            </a:r>
            <a:r>
              <a:rPr lang="en-US" dirty="0"/>
              <a:t>(7), 2217-2226.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08CE65A-9F29-4BA1-A1C0-5C42EBAF2CE3}"/>
              </a:ext>
            </a:extLst>
          </p:cNvPr>
          <p:cNvSpPr txBox="1"/>
          <p:nvPr/>
        </p:nvSpPr>
        <p:spPr>
          <a:xfrm>
            <a:off x="570365" y="906090"/>
            <a:ext cx="10999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Bernasconi, E., Pugliese, F., </a:t>
            </a:r>
            <a:r>
              <a:rPr lang="it-IT" b="1" dirty="0" err="1"/>
              <a:t>Zardetto</a:t>
            </a:r>
            <a:r>
              <a:rPr lang="it-IT" b="1" dirty="0"/>
              <a:t>, D., &amp; Scannapieco, M.</a:t>
            </a:r>
            <a:r>
              <a:rPr lang="it-IT" dirty="0"/>
              <a:t> (2019). Satellite-Net: </a:t>
            </a:r>
            <a:r>
              <a:rPr lang="it-IT" dirty="0" err="1"/>
              <a:t>Automatic</a:t>
            </a:r>
            <a:r>
              <a:rPr lang="it-IT" dirty="0"/>
              <a:t> </a:t>
            </a:r>
            <a:r>
              <a:rPr lang="it-IT" dirty="0" err="1"/>
              <a:t>Extraction</a:t>
            </a:r>
            <a:r>
              <a:rPr lang="it-IT" dirty="0"/>
              <a:t> of Land Cover </a:t>
            </a:r>
            <a:r>
              <a:rPr lang="it-IT" dirty="0" err="1"/>
              <a:t>Indicators</a:t>
            </a:r>
            <a:r>
              <a:rPr lang="it-IT" dirty="0"/>
              <a:t> from Satellite </a:t>
            </a:r>
            <a:r>
              <a:rPr lang="it-IT" dirty="0" err="1"/>
              <a:t>Imagery</a:t>
            </a:r>
            <a:r>
              <a:rPr lang="it-IT" dirty="0"/>
              <a:t> by Deep Learning. New Techniques and Technologies for </a:t>
            </a:r>
            <a:r>
              <a:rPr lang="it-IT" dirty="0" err="1"/>
              <a:t>Statistics</a:t>
            </a:r>
            <a:r>
              <a:rPr lang="it-IT" dirty="0"/>
              <a:t> (NTTS) 2019.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F79D80-A3AD-42A6-9BB4-3DBCB97961D1}"/>
              </a:ext>
            </a:extLst>
          </p:cNvPr>
          <p:cNvSpPr txBox="1"/>
          <p:nvPr/>
        </p:nvSpPr>
        <p:spPr>
          <a:xfrm>
            <a:off x="549817" y="1837142"/>
            <a:ext cx="10999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Bernasconi, E., De Fausti, F., Pugliese, F., Scannapieco, M., &amp; </a:t>
            </a:r>
            <a:r>
              <a:rPr lang="it-IT" b="1" dirty="0" err="1"/>
              <a:t>Zardetto</a:t>
            </a:r>
            <a:r>
              <a:rPr lang="it-IT" b="1" dirty="0"/>
              <a:t>, D. </a:t>
            </a:r>
            <a:r>
              <a:rPr lang="it-IT" dirty="0" err="1"/>
              <a:t>Automatic</a:t>
            </a:r>
            <a:r>
              <a:rPr lang="it-IT" dirty="0"/>
              <a:t> </a:t>
            </a:r>
            <a:r>
              <a:rPr lang="it-IT" dirty="0" err="1"/>
              <a:t>extraction</a:t>
            </a:r>
            <a:r>
              <a:rPr lang="it-IT" dirty="0"/>
              <a:t> of </a:t>
            </a:r>
            <a:r>
              <a:rPr lang="it-IT" dirty="0" err="1"/>
              <a:t>land</a:t>
            </a:r>
            <a:r>
              <a:rPr lang="it-IT" dirty="0"/>
              <a:t> cover </a:t>
            </a:r>
            <a:r>
              <a:rPr lang="it-IT" dirty="0" err="1"/>
              <a:t>statistics</a:t>
            </a:r>
            <a:r>
              <a:rPr lang="it-IT" dirty="0"/>
              <a:t> from satellite </a:t>
            </a:r>
            <a:r>
              <a:rPr lang="it-IT" dirty="0" err="1"/>
              <a:t>imagery</a:t>
            </a:r>
            <a:r>
              <a:rPr lang="it-IT" dirty="0"/>
              <a:t> by deep learning. </a:t>
            </a:r>
            <a:r>
              <a:rPr lang="it-IT" i="1" dirty="0"/>
              <a:t>Statistical Journal of the IAOS</a:t>
            </a:r>
            <a:r>
              <a:rPr lang="it-IT" dirty="0"/>
              <a:t>, (Preprint), 1-17.</a:t>
            </a:r>
          </a:p>
        </p:txBody>
      </p:sp>
    </p:spTree>
    <p:extLst>
      <p:ext uri="{BB962C8B-B14F-4D97-AF65-F5344CB8AC3E}">
        <p14:creationId xmlns:p14="http://schemas.microsoft.com/office/powerpoint/2010/main" val="177948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60CF32-CD19-C24B-86F8-8DE15E532270}"/>
              </a:ext>
            </a:extLst>
          </p:cNvPr>
          <p:cNvSpPr txBox="1"/>
          <p:nvPr/>
        </p:nvSpPr>
        <p:spPr>
          <a:xfrm>
            <a:off x="795519" y="219655"/>
            <a:ext cx="11366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>
                <a:solidFill>
                  <a:schemeClr val="accent5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Azure Wishlist</a:t>
            </a:r>
            <a:endParaRPr lang="it-IT" sz="3200" b="1" dirty="0">
              <a:solidFill>
                <a:schemeClr val="accent5">
                  <a:lumMod val="50000"/>
                </a:schemeClr>
              </a:solidFill>
              <a:latin typeface="+mn-lt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16" y="820112"/>
            <a:ext cx="1807588" cy="1416181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929390" y="991589"/>
            <a:ext cx="6205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/>
              <a:t>1) Hadoop </a:t>
            </a:r>
            <a:r>
              <a:rPr lang="it-IT" sz="2400"/>
              <a:t>and</a:t>
            </a:r>
            <a:r>
              <a:rPr lang="it-IT" sz="2400" b="1"/>
              <a:t> Spark </a:t>
            </a:r>
            <a:r>
              <a:rPr lang="it-IT" sz="2400"/>
              <a:t>to fasten pre-processing and post-processing with different cloud nodes</a:t>
            </a:r>
            <a:endParaRPr lang="it-IT" sz="2400" b="1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097" y="847701"/>
            <a:ext cx="2195434" cy="1139937"/>
          </a:xfrm>
          <a:prstGeom prst="rect">
            <a:avLst/>
          </a:prstGeom>
        </p:spPr>
      </p:pic>
      <p:sp>
        <p:nvSpPr>
          <p:cNvPr id="14" name="CasellaDiTesto 13"/>
          <p:cNvSpPr txBox="1"/>
          <p:nvPr/>
        </p:nvSpPr>
        <p:spPr>
          <a:xfrm>
            <a:off x="929389" y="2189964"/>
            <a:ext cx="62059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/>
              <a:t>2) </a:t>
            </a:r>
            <a:r>
              <a:rPr lang="it-IT" sz="2400"/>
              <a:t>More</a:t>
            </a:r>
            <a:r>
              <a:rPr lang="it-IT" sz="2400" b="1"/>
              <a:t> GPUs </a:t>
            </a:r>
            <a:r>
              <a:rPr lang="it-IT" sz="2400"/>
              <a:t>like</a:t>
            </a:r>
            <a:r>
              <a:rPr lang="it-IT" sz="2400" b="1"/>
              <a:t> Tesla V100 </a:t>
            </a:r>
            <a:r>
              <a:rPr lang="it-IT" sz="2400"/>
              <a:t>or better to optimize </a:t>
            </a:r>
            <a:r>
              <a:rPr lang="it-IT" sz="2400" b="1"/>
              <a:t>Deep Neural Networks </a:t>
            </a:r>
            <a:r>
              <a:rPr lang="it-IT" sz="2400"/>
              <a:t>parallelization and speed up </a:t>
            </a:r>
            <a:r>
              <a:rPr lang="it-IT" sz="2400" b="1"/>
              <a:t>Training</a:t>
            </a:r>
            <a:r>
              <a:rPr lang="it-IT" sz="2400"/>
              <a:t> and </a:t>
            </a:r>
            <a:r>
              <a:rPr lang="it-IT" sz="2400" b="1"/>
              <a:t>Testing</a:t>
            </a:r>
          </a:p>
          <a:p>
            <a:endParaRPr lang="it-IT" sz="2400" b="1"/>
          </a:p>
          <a:p>
            <a:r>
              <a:rPr lang="it-IT" sz="2400" b="1"/>
              <a:t>3) Backup</a:t>
            </a:r>
            <a:r>
              <a:rPr lang="it-IT" sz="2400"/>
              <a:t> systems to save data, models and code</a:t>
            </a:r>
          </a:p>
          <a:p>
            <a:endParaRPr lang="it-IT" sz="2400" b="1"/>
          </a:p>
          <a:p>
            <a:r>
              <a:rPr lang="it-IT" sz="2400" b="1"/>
              <a:t>4) Cognitive services</a:t>
            </a:r>
            <a:r>
              <a:rPr lang="it-IT" sz="2400"/>
              <a:t> for Computer Vision and NLP tasks</a:t>
            </a:r>
            <a:endParaRPr lang="it-IT" sz="2400" b="1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064" y="2161343"/>
            <a:ext cx="2321551" cy="130780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44" y="2251120"/>
            <a:ext cx="1128253" cy="112825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542" y="3669855"/>
            <a:ext cx="1667044" cy="78684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765" y="4703137"/>
            <a:ext cx="1491954" cy="1491954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66" y="5412733"/>
            <a:ext cx="3025778" cy="873457"/>
          </a:xfrm>
          <a:prstGeom prst="rect">
            <a:avLst/>
          </a:prstGeom>
        </p:spPr>
      </p:pic>
      <p:sp>
        <p:nvSpPr>
          <p:cNvPr id="22" name="Rectangle 31">
            <a:extLst>
              <a:ext uri="{FF2B5EF4-FFF2-40B4-BE49-F238E27FC236}">
                <a16:creationId xmlns:a16="http://schemas.microsoft.com/office/drawing/2014/main" id="{F16C50F5-1AA4-6245-A671-91C4142A7F59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84F4D5CD-20A7-5F45-B9D7-768190F886CF}"/>
              </a:ext>
            </a:extLst>
          </p:cNvPr>
          <p:cNvSpPr txBox="1"/>
          <p:nvPr/>
        </p:nvSpPr>
        <p:spPr>
          <a:xfrm>
            <a:off x="11497457" y="647575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887506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2"/>
          <p:cNvSpPr/>
          <p:nvPr/>
        </p:nvSpPr>
        <p:spPr>
          <a:xfrm>
            <a:off x="1428764" y="2986098"/>
            <a:ext cx="9272588" cy="11858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000" strike="noStrike" spc="-1" dirty="0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Thank </a:t>
            </a:r>
            <a:r>
              <a:rPr lang="it-IT" sz="4000" strike="noStrike" spc="-1" dirty="0" err="1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you</a:t>
            </a:r>
            <a:r>
              <a:rPr lang="it-IT" sz="4000" strike="noStrike" spc="-1" dirty="0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for </a:t>
            </a:r>
            <a:r>
              <a:rPr lang="it-IT" sz="4000" strike="noStrike" spc="-1" dirty="0" err="1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your</a:t>
            </a:r>
            <a:r>
              <a:rPr lang="it-IT" sz="4000" strike="noStrike" spc="-1" dirty="0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it-IT" sz="4000" strike="noStrike" spc="-1" dirty="0" err="1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attention</a:t>
            </a:r>
            <a:endParaRPr lang="it-IT" sz="4000" strike="noStrike" spc="-1" dirty="0">
              <a:solidFill>
                <a:schemeClr val="accent5">
                  <a:lumMod val="50000"/>
                </a:schemeClr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 algn="ctr">
              <a:lnSpc>
                <a:spcPct val="100000"/>
              </a:lnSpc>
            </a:pPr>
            <a:r>
              <a:rPr lang="it-IT" sz="4000" spc="-1" dirty="0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Francesco Pugliese</a:t>
            </a:r>
            <a:endParaRPr lang="it-IT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101789-6833-0947-99C9-8F3905BFC79F}"/>
              </a:ext>
            </a:extLst>
          </p:cNvPr>
          <p:cNvCxnSpPr>
            <a:cxnSpLocks/>
          </p:cNvCxnSpPr>
          <p:nvPr/>
        </p:nvCxnSpPr>
        <p:spPr>
          <a:xfrm>
            <a:off x="2587288" y="4476200"/>
            <a:ext cx="7262616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97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3"/>
    </mc:Choice>
    <mc:Fallback xmlns="">
      <p:transition spd="slow" advTm="198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401053" y="65316"/>
            <a:ext cx="11382542" cy="718457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Outline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6548D8-9E6D-C446-9575-A43817E7D3D5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19B491-4A01-4340-8DB2-D2A4B088B764}"/>
              </a:ext>
            </a:extLst>
          </p:cNvPr>
          <p:cNvSpPr/>
          <p:nvPr/>
        </p:nvSpPr>
        <p:spPr>
          <a:xfrm>
            <a:off x="914957" y="960235"/>
            <a:ext cx="1029546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Goal</a:t>
            </a:r>
          </a:p>
          <a:p>
            <a:pPr algn="just">
              <a:lnSpc>
                <a:spcPct val="120000"/>
              </a:lnSpc>
            </a:pP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Land Cover (LC)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statistics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maps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represent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critical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statistical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product, for Official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Statistics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for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Since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they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require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big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effort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to be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created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the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underlying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idea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is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building an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automatic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efficient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system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that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processes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satellite images in order to generate: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Automatic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Land Cover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Maps</a:t>
            </a:r>
            <a:endParaRPr lang="it-IT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Automatic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Land Cover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Estimates</a:t>
            </a:r>
            <a:endParaRPr lang="it-IT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it-IT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it-IT" sz="2000" b="1" spc="-1" dirty="0">
              <a:solidFill>
                <a:schemeClr val="accent5">
                  <a:lumMod val="50000"/>
                </a:schemeClr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B80F26-9824-9F4D-907C-16C31074A6A6}"/>
              </a:ext>
            </a:extLst>
          </p:cNvPr>
          <p:cNvSpPr/>
          <p:nvPr/>
        </p:nvSpPr>
        <p:spPr>
          <a:xfrm>
            <a:off x="920200" y="3319830"/>
            <a:ext cx="10414002" cy="1249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0070C0"/>
                </a:solidFill>
              </a:rPr>
              <a:t>Methodology</a:t>
            </a:r>
          </a:p>
          <a:p>
            <a:pPr>
              <a:lnSpc>
                <a:spcPct val="120000"/>
              </a:lnSpc>
            </a:pP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New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Approach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using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Deep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Learning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techniques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to generate Land Cover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maps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classification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segmentation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through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CNN and U-Net).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896DA2-07BE-DE4F-8273-CAE4A3DD2D32}"/>
              </a:ext>
            </a:extLst>
          </p:cNvPr>
          <p:cNvSpPr/>
          <p:nvPr/>
        </p:nvSpPr>
        <p:spPr>
          <a:xfrm>
            <a:off x="914957" y="4723291"/>
            <a:ext cx="10419245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0070C0"/>
                </a:solidFill>
              </a:rPr>
              <a:t>Results</a:t>
            </a:r>
          </a:p>
          <a:p>
            <a:pPr>
              <a:lnSpc>
                <a:spcPct val="120000"/>
              </a:lnSpc>
            </a:pP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A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Deep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Learning-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based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integrated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(CNN + U-Net) and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automated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a</a:t>
            </a:r>
            <a:r>
              <a:rPr lang="it-IT" sz="2000" u="sng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rchitecture</a:t>
            </a:r>
            <a:r>
              <a:rPr lang="it-IT" sz="20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</a:t>
            </a:r>
            <a:r>
              <a:rPr lang="it-IT" sz="2000" u="sng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that</a:t>
            </a:r>
            <a:r>
              <a:rPr lang="it-IT" sz="20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</a:t>
            </a:r>
            <a:r>
              <a:rPr lang="it-IT" sz="2000" u="sng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gives</a:t>
            </a:r>
            <a:r>
              <a:rPr lang="it-IT" sz="20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accurate </a:t>
            </a:r>
            <a:r>
              <a:rPr lang="it-IT" sz="2000" u="sng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results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for </a:t>
            </a:r>
            <a:r>
              <a:rPr lang="it-IT" sz="2000" u="sng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all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LC </a:t>
            </a:r>
            <a:r>
              <a:rPr lang="it-IT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classes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F4D5CD-20A7-5F45-B9D7-768190F886CF}"/>
              </a:ext>
            </a:extLst>
          </p:cNvPr>
          <p:cNvSpPr txBox="1"/>
          <p:nvPr/>
        </p:nvSpPr>
        <p:spPr>
          <a:xfrm>
            <a:off x="11497457" y="647575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0854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23"/>
    </mc:Choice>
    <mc:Fallback xmlns="">
      <p:transition spd="slow" advTm="5572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484691" y="64168"/>
            <a:ext cx="11298904" cy="71845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Deep Learning for Land Cover from Satellite Imagery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1" name="Segnaposto testo 4"/>
          <p:cNvSpPr txBox="1">
            <a:spLocks/>
          </p:cNvSpPr>
          <p:nvPr/>
        </p:nvSpPr>
        <p:spPr bwMode="auto">
          <a:xfrm>
            <a:off x="439622" y="875550"/>
            <a:ext cx="524819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1800" b="1" dirty="0">
                <a:solidFill>
                  <a:srgbClr val="0070C0"/>
                </a:solidFill>
              </a:rPr>
              <a:t>Standard approach: Spectral Signature</a:t>
            </a:r>
          </a:p>
        </p:txBody>
      </p:sp>
      <p:sp>
        <p:nvSpPr>
          <p:cNvPr id="32" name="Segnaposto contenuto 5"/>
          <p:cNvSpPr>
            <a:spLocks noGrp="1"/>
          </p:cNvSpPr>
          <p:nvPr>
            <p:ph sz="half" idx="4294967295"/>
          </p:nvPr>
        </p:nvSpPr>
        <p:spPr>
          <a:xfrm>
            <a:off x="419296" y="4460259"/>
            <a:ext cx="5624152" cy="15020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buSzPct val="80000"/>
            </a:pPr>
            <a:r>
              <a:rPr lang="it-IT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Patterns of Reflectance Variation are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used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to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predict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LC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classes</a:t>
            </a:r>
            <a:endParaRPr lang="it-IT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SzPct val="80000"/>
            </a:pPr>
            <a:r>
              <a:rPr lang="it-IT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A Trained 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ML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algorithm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predicts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the LC </a:t>
            </a:r>
            <a:r>
              <a:rPr lang="it-IT" sz="1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class</a:t>
            </a:r>
            <a:r>
              <a:rPr lang="it-IT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independently</a:t>
            </a:r>
            <a:endParaRPr lang="it-IT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SzPct val="80000"/>
            </a:pP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Decision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on </a:t>
            </a:r>
            <a:r>
              <a:rPr lang="it-IT" sz="1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each</a:t>
            </a:r>
            <a:r>
              <a:rPr lang="it-IT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data point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does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not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depend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on </a:t>
            </a:r>
            <a:r>
              <a:rPr lang="it-IT" sz="1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neighboring</a:t>
            </a:r>
            <a:r>
              <a:rPr lang="it-IT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data points</a:t>
            </a:r>
            <a:endParaRPr lang="it-IT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600" dirty="0"/>
          </a:p>
        </p:txBody>
      </p:sp>
      <p:pic>
        <p:nvPicPr>
          <p:cNvPr id="33" name="Picture 3" descr="F:\PAPER_etc\Conferenze\BDES_2020\Spectral_Signature_H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8" y="1361119"/>
            <a:ext cx="4872037" cy="2531668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1">
            <a:extLst>
              <a:ext uri="{FF2B5EF4-FFF2-40B4-BE49-F238E27FC236}">
                <a16:creationId xmlns:a16="http://schemas.microsoft.com/office/drawing/2014/main" id="{52E83838-FE73-644A-966F-D801A3E88FCC}"/>
              </a:ext>
            </a:extLst>
          </p:cNvPr>
          <p:cNvSpPr/>
          <p:nvPr/>
        </p:nvSpPr>
        <p:spPr>
          <a:xfrm>
            <a:off x="484691" y="4116906"/>
            <a:ext cx="5203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Different LC classes have different reflectance spectra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6" name="Segnaposto testo 4"/>
          <p:cNvSpPr txBox="1">
            <a:spLocks/>
          </p:cNvSpPr>
          <p:nvPr/>
        </p:nvSpPr>
        <p:spPr bwMode="auto">
          <a:xfrm>
            <a:off x="6431938" y="860399"/>
            <a:ext cx="52488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1800" b="1" dirty="0">
                <a:solidFill>
                  <a:srgbClr val="0070C0"/>
                </a:solidFill>
              </a:rPr>
              <a:t>New approach: Computer Vision (Deep Learning)</a:t>
            </a:r>
          </a:p>
        </p:txBody>
      </p:sp>
      <p:sp>
        <p:nvSpPr>
          <p:cNvPr id="37" name="Segnaposto contenuto 5"/>
          <p:cNvSpPr>
            <a:spLocks noGrp="1"/>
          </p:cNvSpPr>
          <p:nvPr>
            <p:ph sz="half" idx="4294967295"/>
          </p:nvPr>
        </p:nvSpPr>
        <p:spPr>
          <a:xfrm>
            <a:off x="6108844" y="4410039"/>
            <a:ext cx="5571894" cy="153465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buSzPct val="70000"/>
              <a:buFont typeface="Calibri" panose="020F0502020204030204" pitchFamily="34" charset="0"/>
              <a:buChar char="•"/>
            </a:pPr>
            <a:r>
              <a:rPr lang="it-IT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The Variation 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of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visual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/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spatial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patterns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is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used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to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predict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LC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classes</a:t>
            </a:r>
            <a:endParaRPr lang="it-IT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SzPct val="70000"/>
              <a:buFont typeface="Calibri" panose="020F0502020204030204" pitchFamily="34" charset="0"/>
              <a:buChar char="•"/>
            </a:pP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Trained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ML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algo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(CNN)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predicts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the LC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class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of image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pixels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based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on information from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neighboring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pixels</a:t>
            </a:r>
            <a:endParaRPr lang="it-IT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SzPct val="70000"/>
              <a:buFont typeface="Calibri" panose="020F0502020204030204" pitchFamily="34" charset="0"/>
              <a:buChar char="•"/>
            </a:pP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Decision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on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each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pixel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depends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on the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whole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sub-image (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tile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) the pixel </a:t>
            </a:r>
            <a:r>
              <a:rPr lang="it-IT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belongs</a:t>
            </a:r>
            <a:r>
              <a:rPr lang="it-I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to</a:t>
            </a:r>
          </a:p>
          <a:p>
            <a:pPr marL="517950" lvl="1" indent="-285750"/>
            <a:endParaRPr lang="en-US" sz="1600" dirty="0"/>
          </a:p>
        </p:txBody>
      </p:sp>
      <p:grpSp>
        <p:nvGrpSpPr>
          <p:cNvPr id="38" name="Gruppo 37"/>
          <p:cNvGrpSpPr/>
          <p:nvPr/>
        </p:nvGrpSpPr>
        <p:grpSpPr>
          <a:xfrm>
            <a:off x="6522679" y="1271550"/>
            <a:ext cx="1839550" cy="1273942"/>
            <a:chOff x="8343410" y="-5030"/>
            <a:chExt cx="1839550" cy="1273942"/>
          </a:xfrm>
        </p:grpSpPr>
        <p:pic>
          <p:nvPicPr>
            <p:cNvPr id="39" name="Picture 8" descr="https://www.groundai.com/media/arxiv_projects/75194/x3.png.750x0_q75_crop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185" y="197395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CasellaDiTesto 39"/>
            <p:cNvSpPr txBox="1"/>
            <p:nvPr/>
          </p:nvSpPr>
          <p:spPr>
            <a:xfrm>
              <a:off x="8343410" y="-5030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>
                  <a:solidFill>
                    <a:prstClr val="black"/>
                  </a:solidFill>
                  <a:latin typeface="Century Schoolbook"/>
                </a:rPr>
                <a:t>ANNUAL CROP</a:t>
              </a:r>
            </a:p>
          </p:txBody>
        </p:sp>
      </p:grpSp>
      <p:grpSp>
        <p:nvGrpSpPr>
          <p:cNvPr id="41" name="Gruppo 40"/>
          <p:cNvGrpSpPr/>
          <p:nvPr/>
        </p:nvGrpSpPr>
        <p:grpSpPr>
          <a:xfrm>
            <a:off x="9280585" y="1257258"/>
            <a:ext cx="1839550" cy="1273942"/>
            <a:chOff x="10182960" y="-5030"/>
            <a:chExt cx="1839550" cy="1273942"/>
          </a:xfrm>
        </p:grpSpPr>
        <p:pic>
          <p:nvPicPr>
            <p:cNvPr id="42" name="Picture 22" descr="https://www.groundai.com/media/arxiv_projects/75194/x10.png.750x0_q75_crop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2735" y="197395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CasellaDiTesto 42"/>
            <p:cNvSpPr txBox="1"/>
            <p:nvPr/>
          </p:nvSpPr>
          <p:spPr>
            <a:xfrm>
              <a:off x="10182960" y="-5030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>
                  <a:solidFill>
                    <a:prstClr val="black"/>
                  </a:solidFill>
                  <a:latin typeface="Century Schoolbook"/>
                </a:rPr>
                <a:t>FOREST</a:t>
              </a:r>
            </a:p>
          </p:txBody>
        </p:sp>
      </p:grpSp>
      <p:grpSp>
        <p:nvGrpSpPr>
          <p:cNvPr id="44" name="Gruppo 43"/>
          <p:cNvGrpSpPr/>
          <p:nvPr/>
        </p:nvGrpSpPr>
        <p:grpSpPr>
          <a:xfrm>
            <a:off x="9309169" y="2612412"/>
            <a:ext cx="1839550" cy="1277974"/>
            <a:chOff x="10185737" y="1370017"/>
            <a:chExt cx="1839550" cy="1277974"/>
          </a:xfrm>
        </p:grpSpPr>
        <p:pic>
          <p:nvPicPr>
            <p:cNvPr id="45" name="Picture 18" descr="https://www.groundai.com/media/arxiv_projects/75194/x8.png.750x0_q75_crop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5512" y="1576474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CasellaDiTesto 45"/>
            <p:cNvSpPr txBox="1"/>
            <p:nvPr/>
          </p:nvSpPr>
          <p:spPr>
            <a:xfrm>
              <a:off x="10185737" y="1370017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>
                  <a:solidFill>
                    <a:prstClr val="black"/>
                  </a:solidFill>
                  <a:latin typeface="Century Schoolbook"/>
                </a:rPr>
                <a:t>HIGHWAY</a:t>
              </a:r>
            </a:p>
          </p:txBody>
        </p:sp>
      </p:grpSp>
      <p:grpSp>
        <p:nvGrpSpPr>
          <p:cNvPr id="47" name="Gruppo 46"/>
          <p:cNvGrpSpPr/>
          <p:nvPr/>
        </p:nvGrpSpPr>
        <p:grpSpPr>
          <a:xfrm>
            <a:off x="7925321" y="2616659"/>
            <a:ext cx="1839550" cy="1269480"/>
            <a:chOff x="8343410" y="2745064"/>
            <a:chExt cx="1839550" cy="1269480"/>
          </a:xfrm>
        </p:grpSpPr>
        <p:pic>
          <p:nvPicPr>
            <p:cNvPr id="48" name="Picture 4" descr="https://www.groundai.com/media/arxiv_projects/75194/x1.png.750x0_q75_crop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185" y="2943026"/>
              <a:ext cx="1080000" cy="1071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CasellaDiTesto 48"/>
            <p:cNvSpPr txBox="1"/>
            <p:nvPr/>
          </p:nvSpPr>
          <p:spPr>
            <a:xfrm>
              <a:off x="8343410" y="2745064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>
                  <a:solidFill>
                    <a:prstClr val="black"/>
                  </a:solidFill>
                  <a:latin typeface="Century Schoolbook"/>
                </a:rPr>
                <a:t>INDUSTRIAL</a:t>
              </a:r>
            </a:p>
          </p:txBody>
        </p:sp>
      </p:grpSp>
      <p:grpSp>
        <p:nvGrpSpPr>
          <p:cNvPr id="50" name="Gruppo 49"/>
          <p:cNvGrpSpPr/>
          <p:nvPr/>
        </p:nvGrpSpPr>
        <p:grpSpPr>
          <a:xfrm>
            <a:off x="6508391" y="2610013"/>
            <a:ext cx="1839550" cy="1282773"/>
            <a:chOff x="10196012" y="4183611"/>
            <a:chExt cx="1839550" cy="1282773"/>
          </a:xfrm>
        </p:grpSpPr>
        <p:pic>
          <p:nvPicPr>
            <p:cNvPr id="51" name="Picture 6" descr="https://www.groundai.com/media/arxiv_projects/75194/x2.png.750x0_q75_crop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5787" y="4394867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sellaDiTesto 51"/>
            <p:cNvSpPr txBox="1"/>
            <p:nvPr/>
          </p:nvSpPr>
          <p:spPr>
            <a:xfrm>
              <a:off x="10196012" y="4183611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>
                  <a:solidFill>
                    <a:prstClr val="black"/>
                  </a:solidFill>
                  <a:latin typeface="Century Schoolbook"/>
                </a:rPr>
                <a:t>RESIDENTIAL</a:t>
              </a:r>
            </a:p>
          </p:txBody>
        </p:sp>
      </p:grpSp>
      <p:grpSp>
        <p:nvGrpSpPr>
          <p:cNvPr id="53" name="Gruppo 52"/>
          <p:cNvGrpSpPr/>
          <p:nvPr/>
        </p:nvGrpSpPr>
        <p:grpSpPr>
          <a:xfrm>
            <a:off x="7896747" y="1263612"/>
            <a:ext cx="1839550" cy="1261240"/>
            <a:chOff x="8337178" y="5545960"/>
            <a:chExt cx="1839550" cy="1261240"/>
          </a:xfrm>
        </p:grpSpPr>
        <p:pic>
          <p:nvPicPr>
            <p:cNvPr id="54" name="Picture 12" descr="https://www.groundai.com/media/arxiv_projects/75194/x5.png.750x0_q75_crop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6953" y="5735683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CasellaDiTesto 54"/>
            <p:cNvSpPr txBox="1"/>
            <p:nvPr/>
          </p:nvSpPr>
          <p:spPr>
            <a:xfrm>
              <a:off x="8337178" y="5545960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>
                  <a:solidFill>
                    <a:prstClr val="black"/>
                  </a:solidFill>
                  <a:latin typeface="Century Schoolbook"/>
                </a:rPr>
                <a:t>RIVER</a:t>
              </a:r>
            </a:p>
          </p:txBody>
        </p:sp>
      </p:grpSp>
      <p:sp>
        <p:nvSpPr>
          <p:cNvPr id="56" name="Rectangle 2">
            <a:extLst>
              <a:ext uri="{FF2B5EF4-FFF2-40B4-BE49-F238E27FC236}">
                <a16:creationId xmlns:a16="http://schemas.microsoft.com/office/drawing/2014/main" id="{E9DA8657-BC92-9E46-B87A-99CFE0952AB1}"/>
              </a:ext>
            </a:extLst>
          </p:cNvPr>
          <p:cNvSpPr/>
          <p:nvPr/>
        </p:nvSpPr>
        <p:spPr>
          <a:xfrm>
            <a:off x="6509669" y="4133117"/>
            <a:ext cx="5484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Different LC classes have different spatial/visual patterns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84F4D5CD-20A7-5F45-B9D7-768190F886CF}"/>
              </a:ext>
            </a:extLst>
          </p:cNvPr>
          <p:cNvSpPr txBox="1"/>
          <p:nvPr/>
        </p:nvSpPr>
        <p:spPr>
          <a:xfrm>
            <a:off x="11497457" y="647575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2</a:t>
            </a:r>
          </a:p>
        </p:txBody>
      </p:sp>
      <p:sp>
        <p:nvSpPr>
          <p:cNvPr id="29" name="Rectangle 31">
            <a:extLst>
              <a:ext uri="{FF2B5EF4-FFF2-40B4-BE49-F238E27FC236}">
                <a16:creationId xmlns:a16="http://schemas.microsoft.com/office/drawing/2014/main" id="{F16C50F5-1AA4-6245-A671-91C4142A7F59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005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05"/>
    </mc:Choice>
    <mc:Fallback xmlns="">
      <p:transition spd="slow" advTm="5630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4515080F-1D61-1D49-9CF6-7BFE7DA4DE81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DFFD456-EC5A-9743-A7E1-00ACAC5ABBEF}"/>
              </a:ext>
            </a:extLst>
          </p:cNvPr>
          <p:cNvSpPr/>
          <p:nvPr/>
        </p:nvSpPr>
        <p:spPr>
          <a:xfrm>
            <a:off x="610855" y="782625"/>
            <a:ext cx="8534401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TRAINING DATASET</a:t>
            </a:r>
          </a:p>
          <a:p>
            <a:pPr marL="0" indent="0">
              <a:buNone/>
            </a:pPr>
            <a:r>
              <a:rPr lang="it-IT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Training.set affects the classification and prediction accuracy of our machine learning algorithm. We have harnessed the </a:t>
            </a:r>
            <a:r>
              <a:rPr lang="it-IT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EuroSAT</a:t>
            </a:r>
            <a:r>
              <a:rPr lang="it-IT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dataset features and its EuroSAT Land-Cover classification. EuroSAT is made of satellite imagery which is carefully collected and selected from Sentinel 2 Satellite Copernicus Project.</a:t>
            </a:r>
          </a:p>
          <a:p>
            <a:pPr marL="0" indent="0">
              <a:buNone/>
            </a:pPr>
            <a:endParaRPr lang="it-IT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it-IT" sz="2000" dirty="0">
                <a:solidFill>
                  <a:srgbClr val="0070C0"/>
                </a:solidFill>
              </a:rPr>
              <a:t>INPUT</a:t>
            </a:r>
          </a:p>
          <a:p>
            <a:r>
              <a:rPr lang="it-IT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Input images to be processed, must be in excellent agreement with training pictures. That’s why we take portions of Italy satellite imagery from Sentinel 2 itself. </a:t>
            </a:r>
          </a:p>
          <a:p>
            <a:endParaRPr lang="it-IT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0" indent="0">
              <a:buNone/>
            </a:pPr>
            <a:r>
              <a:rPr lang="it-IT" sz="2000" dirty="0">
                <a:solidFill>
                  <a:srgbClr val="0070C0"/>
                </a:solidFill>
              </a:rPr>
              <a:t>ARCHITECTURE</a:t>
            </a:r>
          </a:p>
          <a:p>
            <a:r>
              <a:rPr lang="it-IT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 chose our Algorithm Architecture accordingly:  </a:t>
            </a:r>
            <a:r>
              <a:rPr lang="it-IT" b="1" spc="-1">
                <a:solidFill>
                  <a:schemeClr val="accent5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</a:rPr>
              <a:t>Classification Convolutionary Neural Network </a:t>
            </a:r>
            <a:r>
              <a:rPr lang="it-IT" b="1" spc="-1" dirty="0">
                <a:solidFill>
                  <a:schemeClr val="accent5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</a:rPr>
              <a:t>(CNN</a:t>
            </a:r>
            <a:r>
              <a:rPr lang="it-IT" b="1" spc="-1">
                <a:solidFill>
                  <a:schemeClr val="accent5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</a:rPr>
              <a:t>) or Segmentation Convolutionary Neural Networke (U-Net). </a:t>
            </a:r>
            <a:r>
              <a:rPr lang="it-IT"/>
              <a:t>We built the model by selecting the right hyper-parameters, optimizations and validations. 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sz="2000" dirty="0">
                <a:solidFill>
                  <a:srgbClr val="0070C0"/>
                </a:solidFill>
              </a:rPr>
              <a:t>OUTPUT </a:t>
            </a:r>
          </a:p>
          <a:p>
            <a:r>
              <a:rPr lang="it-IT"/>
              <a:t>The output ground truth is within the training dataset in order to validate the model. Then, the ouput is yielded by processing the Input dataset in order to perform classifications/predictions. </a:t>
            </a:r>
            <a:endParaRPr lang="it-IT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F9B06C-F098-B249-ADAC-3973507C7E01}"/>
              </a:ext>
            </a:extLst>
          </p:cNvPr>
          <p:cNvGrpSpPr/>
          <p:nvPr/>
        </p:nvGrpSpPr>
        <p:grpSpPr>
          <a:xfrm>
            <a:off x="9208170" y="4329231"/>
            <a:ext cx="2076232" cy="558960"/>
            <a:chOff x="6994506" y="4974202"/>
            <a:chExt cx="3388302" cy="994612"/>
          </a:xfrm>
        </p:grpSpPr>
        <p:pic>
          <p:nvPicPr>
            <p:cNvPr id="59" name="Picture 16" descr="D:\PAPER_etc\Articoli\SJIAOS_postNTTS_2019\DeepLearning_Istat\Material\INCEPTION_V3.png">
              <a:extLst>
                <a:ext uri="{FF2B5EF4-FFF2-40B4-BE49-F238E27FC236}">
                  <a16:creationId xmlns:a16="http://schemas.microsoft.com/office/drawing/2014/main" id="{22F180F5-F043-1143-9DD9-57BB6F74D0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53" t="31006" r="26097" b="36808"/>
            <a:stretch/>
          </p:blipFill>
          <p:spPr bwMode="auto">
            <a:xfrm>
              <a:off x="6994506" y="5177824"/>
              <a:ext cx="1924904" cy="790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6" descr="D:\PAPER_etc\Articoli\SJIAOS_postNTTS_2019\DeepLearning_Istat\Material\INCEPTION_V3.png">
              <a:extLst>
                <a:ext uri="{FF2B5EF4-FFF2-40B4-BE49-F238E27FC236}">
                  <a16:creationId xmlns:a16="http://schemas.microsoft.com/office/drawing/2014/main" id="{4210B302-C723-1941-903B-CA39977D1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92" t="22721" b="36808"/>
            <a:stretch/>
          </p:blipFill>
          <p:spPr bwMode="auto">
            <a:xfrm>
              <a:off x="8919410" y="4974202"/>
              <a:ext cx="1463398" cy="994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Immagine 4">
            <a:extLst>
              <a:ext uri="{FF2B5EF4-FFF2-40B4-BE49-F238E27FC236}">
                <a16:creationId xmlns:a16="http://schemas.microsoft.com/office/drawing/2014/main" id="{81EB2A75-264D-5344-BEA6-1631B1873E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484" y="5194098"/>
            <a:ext cx="952444" cy="1087395"/>
          </a:xfrm>
          <a:prstGeom prst="rect">
            <a:avLst/>
          </a:prstGeom>
        </p:spPr>
      </p:pic>
      <p:pic>
        <p:nvPicPr>
          <p:cNvPr id="70" name="Picture 8" descr="https://www.groundai.com/media/arxiv_projects/75194/x3.png.750x0_q75_crop.png">
            <a:extLst>
              <a:ext uri="{FF2B5EF4-FFF2-40B4-BE49-F238E27FC236}">
                <a16:creationId xmlns:a16="http://schemas.microsoft.com/office/drawing/2014/main" id="{190B5E88-E5AE-A14E-A778-11AE6D77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92167" y="1153101"/>
            <a:ext cx="1080000" cy="107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2" descr="https://www.groundai.com/media/arxiv_projects/75194/x10.png.750x0_q75_crop.png">
            <a:extLst>
              <a:ext uri="{FF2B5EF4-FFF2-40B4-BE49-F238E27FC236}">
                <a16:creationId xmlns:a16="http://schemas.microsoft.com/office/drawing/2014/main" id="{D01B1503-2ED0-A041-A1E2-B899B6952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77324" y="1153101"/>
            <a:ext cx="1080000" cy="107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olo 1">
            <a:extLst>
              <a:ext uri="{FF2B5EF4-FFF2-40B4-BE49-F238E27FC236}">
                <a16:creationId xmlns:a16="http://schemas.microsoft.com/office/drawing/2014/main" id="{296A0840-A296-9641-B1C6-27E7B1D83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11" y="64168"/>
            <a:ext cx="11298904" cy="71845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Machine Learning for LC from satellite imagery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D1DB4-B507-BB42-B24D-B8EECBEB78B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5" r="23985" b="6989"/>
          <a:stretch/>
        </p:blipFill>
        <p:spPr>
          <a:xfrm>
            <a:off x="9695356" y="2866281"/>
            <a:ext cx="970539" cy="1034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FEC1CF-7524-E944-B8A8-8C66D21F4DBD}"/>
              </a:ext>
            </a:extLst>
          </p:cNvPr>
          <p:cNvSpPr txBox="1"/>
          <p:nvPr/>
        </p:nvSpPr>
        <p:spPr>
          <a:xfrm>
            <a:off x="11497457" y="646076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826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04"/>
    </mc:Choice>
    <mc:Fallback xmlns="">
      <p:transition spd="slow" advTm="5650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452607" y="48126"/>
            <a:ext cx="11330988" cy="7184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CNN: </a:t>
            </a:r>
            <a:r>
              <a:rPr lang="it-IT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Satellite </a:t>
            </a:r>
            <a:r>
              <a:rPr lang="it-IT" sz="3200" dirty="0" err="1">
                <a:solidFill>
                  <a:schemeClr val="accent5">
                    <a:lumMod val="50000"/>
                  </a:schemeClr>
                </a:solidFill>
                <a:latin typeface="+mn-lt"/>
              </a:rPr>
              <a:t>Imagery</a:t>
            </a:r>
            <a:r>
              <a:rPr lang="it-IT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it-IT" sz="3200" dirty="0" err="1">
                <a:solidFill>
                  <a:schemeClr val="accent5">
                    <a:lumMod val="50000"/>
                  </a:schemeClr>
                </a:solidFill>
                <a:latin typeface="+mn-lt"/>
              </a:rPr>
              <a:t>Dataset</a:t>
            </a:r>
            <a:endParaRPr lang="it-IT" sz="3200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ADD69A-7C7D-D544-945F-A4E403678CBD}"/>
              </a:ext>
            </a:extLst>
          </p:cNvPr>
          <p:cNvGrpSpPr/>
          <p:nvPr/>
        </p:nvGrpSpPr>
        <p:grpSpPr>
          <a:xfrm>
            <a:off x="421162" y="920874"/>
            <a:ext cx="1839550" cy="1278209"/>
            <a:chOff x="421162" y="840664"/>
            <a:chExt cx="1839550" cy="1278209"/>
          </a:xfrm>
        </p:grpSpPr>
        <p:pic>
          <p:nvPicPr>
            <p:cNvPr id="32" name="Picture 8" descr="https://www.groundai.com/media/arxiv_projects/75194/x3.png.750x0_q75_crop.png">
              <a:extLst>
                <a:ext uri="{FF2B5EF4-FFF2-40B4-BE49-F238E27FC236}">
                  <a16:creationId xmlns:a16="http://schemas.microsoft.com/office/drawing/2014/main" id="{17C47EDF-5AD3-0D49-9FB1-5F8ECB2EE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37" y="1047356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CasellaDiTesto 30">
              <a:extLst>
                <a:ext uri="{FF2B5EF4-FFF2-40B4-BE49-F238E27FC236}">
                  <a16:creationId xmlns:a16="http://schemas.microsoft.com/office/drawing/2014/main" id="{CBE029BC-579C-064B-9C5F-96D6DDAF68F9}"/>
                </a:ext>
              </a:extLst>
            </p:cNvPr>
            <p:cNvSpPr txBox="1"/>
            <p:nvPr/>
          </p:nvSpPr>
          <p:spPr>
            <a:xfrm>
              <a:off x="421162" y="840664"/>
              <a:ext cx="1839550" cy="21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ANNUAL CROP</a:t>
              </a:r>
            </a:p>
          </p:txBody>
        </p:sp>
      </p:grpSp>
      <p:grpSp>
        <p:nvGrpSpPr>
          <p:cNvPr id="34" name="Gruppo 2052">
            <a:extLst>
              <a:ext uri="{FF2B5EF4-FFF2-40B4-BE49-F238E27FC236}">
                <a16:creationId xmlns:a16="http://schemas.microsoft.com/office/drawing/2014/main" id="{C5C768BC-0DF4-7349-9374-D6F8FCBD264A}"/>
              </a:ext>
            </a:extLst>
          </p:cNvPr>
          <p:cNvGrpSpPr/>
          <p:nvPr/>
        </p:nvGrpSpPr>
        <p:grpSpPr>
          <a:xfrm>
            <a:off x="3506875" y="910849"/>
            <a:ext cx="1839550" cy="1273942"/>
            <a:chOff x="10182960" y="-5030"/>
            <a:chExt cx="1839550" cy="1273942"/>
          </a:xfrm>
        </p:grpSpPr>
        <p:pic>
          <p:nvPicPr>
            <p:cNvPr id="35" name="Picture 22" descr="https://www.groundai.com/media/arxiv_projects/75194/x10.png.750x0_q75_crop.png">
              <a:extLst>
                <a:ext uri="{FF2B5EF4-FFF2-40B4-BE49-F238E27FC236}">
                  <a16:creationId xmlns:a16="http://schemas.microsoft.com/office/drawing/2014/main" id="{9978F8F3-DD32-DC4E-969A-6EAFBDC6F9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2735" y="197395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CasellaDiTesto 31">
              <a:extLst>
                <a:ext uri="{FF2B5EF4-FFF2-40B4-BE49-F238E27FC236}">
                  <a16:creationId xmlns:a16="http://schemas.microsoft.com/office/drawing/2014/main" id="{9FC43608-1AF8-6C43-AD91-CE5BF96B9C16}"/>
                </a:ext>
              </a:extLst>
            </p:cNvPr>
            <p:cNvSpPr txBox="1"/>
            <p:nvPr/>
          </p:nvSpPr>
          <p:spPr>
            <a:xfrm>
              <a:off x="10182960" y="-5030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FOREST</a:t>
              </a:r>
            </a:p>
          </p:txBody>
        </p:sp>
      </p:grpSp>
      <p:grpSp>
        <p:nvGrpSpPr>
          <p:cNvPr id="37" name="Gruppo 2051">
            <a:extLst>
              <a:ext uri="{FF2B5EF4-FFF2-40B4-BE49-F238E27FC236}">
                <a16:creationId xmlns:a16="http://schemas.microsoft.com/office/drawing/2014/main" id="{E1F7C105-2775-5245-A87D-B6D32DD695BB}"/>
              </a:ext>
            </a:extLst>
          </p:cNvPr>
          <p:cNvGrpSpPr/>
          <p:nvPr/>
        </p:nvGrpSpPr>
        <p:grpSpPr>
          <a:xfrm>
            <a:off x="3500948" y="2266003"/>
            <a:ext cx="1839550" cy="1277974"/>
            <a:chOff x="10185737" y="1370017"/>
            <a:chExt cx="1839550" cy="1277974"/>
          </a:xfrm>
        </p:grpSpPr>
        <p:pic>
          <p:nvPicPr>
            <p:cNvPr id="38" name="Picture 18" descr="https://www.groundai.com/media/arxiv_projects/75194/x8.png.750x0_q75_crop.png">
              <a:extLst>
                <a:ext uri="{FF2B5EF4-FFF2-40B4-BE49-F238E27FC236}">
                  <a16:creationId xmlns:a16="http://schemas.microsoft.com/office/drawing/2014/main" id="{B27593E1-B006-C345-83F7-053678E928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5512" y="1576474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CasellaDiTesto 34">
              <a:extLst>
                <a:ext uri="{FF2B5EF4-FFF2-40B4-BE49-F238E27FC236}">
                  <a16:creationId xmlns:a16="http://schemas.microsoft.com/office/drawing/2014/main" id="{4CB5E5BE-D7EE-4643-8562-7C6572B99FA1}"/>
                </a:ext>
              </a:extLst>
            </p:cNvPr>
            <p:cNvSpPr txBox="1"/>
            <p:nvPr/>
          </p:nvSpPr>
          <p:spPr>
            <a:xfrm>
              <a:off x="10185737" y="1370017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HIGHWAY</a:t>
              </a:r>
            </a:p>
          </p:txBody>
        </p:sp>
      </p:grpSp>
      <p:grpSp>
        <p:nvGrpSpPr>
          <p:cNvPr id="40" name="Gruppo 2048">
            <a:extLst>
              <a:ext uri="{FF2B5EF4-FFF2-40B4-BE49-F238E27FC236}">
                <a16:creationId xmlns:a16="http://schemas.microsoft.com/office/drawing/2014/main" id="{41D21A64-84F3-8846-BABF-4BBF921CB619}"/>
              </a:ext>
            </a:extLst>
          </p:cNvPr>
          <p:cNvGrpSpPr/>
          <p:nvPr/>
        </p:nvGrpSpPr>
        <p:grpSpPr>
          <a:xfrm>
            <a:off x="2030839" y="2270250"/>
            <a:ext cx="1839550" cy="1269480"/>
            <a:chOff x="8343410" y="2745064"/>
            <a:chExt cx="1839550" cy="1269480"/>
          </a:xfrm>
        </p:grpSpPr>
        <p:pic>
          <p:nvPicPr>
            <p:cNvPr id="41" name="Picture 4" descr="https://www.groundai.com/media/arxiv_projects/75194/x1.png.750x0_q75_crop.png">
              <a:extLst>
                <a:ext uri="{FF2B5EF4-FFF2-40B4-BE49-F238E27FC236}">
                  <a16:creationId xmlns:a16="http://schemas.microsoft.com/office/drawing/2014/main" id="{A2A42703-D610-6244-A773-2F2BFAB2B3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185" y="2943026"/>
              <a:ext cx="1080000" cy="1071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CasellaDiTesto 37">
              <a:extLst>
                <a:ext uri="{FF2B5EF4-FFF2-40B4-BE49-F238E27FC236}">
                  <a16:creationId xmlns:a16="http://schemas.microsoft.com/office/drawing/2014/main" id="{6563E21B-FFBC-1546-A754-737FB3F65BD7}"/>
                </a:ext>
              </a:extLst>
            </p:cNvPr>
            <p:cNvSpPr txBox="1"/>
            <p:nvPr/>
          </p:nvSpPr>
          <p:spPr>
            <a:xfrm>
              <a:off x="8343410" y="2745064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INDUSTRIAL</a:t>
              </a:r>
            </a:p>
          </p:txBody>
        </p:sp>
      </p:grpSp>
      <p:grpSp>
        <p:nvGrpSpPr>
          <p:cNvPr id="43" name="Gruppo 14">
            <a:extLst>
              <a:ext uri="{FF2B5EF4-FFF2-40B4-BE49-F238E27FC236}">
                <a16:creationId xmlns:a16="http://schemas.microsoft.com/office/drawing/2014/main" id="{E6218DFD-5FF8-2A40-AB03-A71AE58C0152}"/>
              </a:ext>
            </a:extLst>
          </p:cNvPr>
          <p:cNvGrpSpPr/>
          <p:nvPr/>
        </p:nvGrpSpPr>
        <p:grpSpPr>
          <a:xfrm>
            <a:off x="406874" y="2263604"/>
            <a:ext cx="1839550" cy="1282773"/>
            <a:chOff x="10196012" y="4183611"/>
            <a:chExt cx="1839550" cy="1282773"/>
          </a:xfrm>
        </p:grpSpPr>
        <p:pic>
          <p:nvPicPr>
            <p:cNvPr id="44" name="Picture 6" descr="https://www.groundai.com/media/arxiv_projects/75194/x2.png.750x0_q75_crop.png">
              <a:extLst>
                <a:ext uri="{FF2B5EF4-FFF2-40B4-BE49-F238E27FC236}">
                  <a16:creationId xmlns:a16="http://schemas.microsoft.com/office/drawing/2014/main" id="{4A8D8063-B79B-8346-9A3D-BD7B06B7B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5787" y="4394867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CasellaDiTesto 41">
              <a:extLst>
                <a:ext uri="{FF2B5EF4-FFF2-40B4-BE49-F238E27FC236}">
                  <a16:creationId xmlns:a16="http://schemas.microsoft.com/office/drawing/2014/main" id="{6A25DE99-8503-E74D-A8BA-FA0E37A35349}"/>
                </a:ext>
              </a:extLst>
            </p:cNvPr>
            <p:cNvSpPr txBox="1"/>
            <p:nvPr/>
          </p:nvSpPr>
          <p:spPr>
            <a:xfrm>
              <a:off x="10196012" y="4183611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RESIDENTIAL</a:t>
              </a:r>
            </a:p>
          </p:txBody>
        </p:sp>
      </p:grpSp>
      <p:grpSp>
        <p:nvGrpSpPr>
          <p:cNvPr id="46" name="Gruppo 2047">
            <a:extLst>
              <a:ext uri="{FF2B5EF4-FFF2-40B4-BE49-F238E27FC236}">
                <a16:creationId xmlns:a16="http://schemas.microsoft.com/office/drawing/2014/main" id="{226C97FA-7F7B-1541-8969-8E445194179B}"/>
              </a:ext>
            </a:extLst>
          </p:cNvPr>
          <p:cNvGrpSpPr/>
          <p:nvPr/>
        </p:nvGrpSpPr>
        <p:grpSpPr>
          <a:xfrm>
            <a:off x="2019516" y="917203"/>
            <a:ext cx="1839550" cy="1261240"/>
            <a:chOff x="8337178" y="5545960"/>
            <a:chExt cx="1839550" cy="1261240"/>
          </a:xfrm>
        </p:grpSpPr>
        <p:pic>
          <p:nvPicPr>
            <p:cNvPr id="47" name="Picture 12" descr="https://www.groundai.com/media/arxiv_projects/75194/x5.png.750x0_q75_crop.png">
              <a:extLst>
                <a:ext uri="{FF2B5EF4-FFF2-40B4-BE49-F238E27FC236}">
                  <a16:creationId xmlns:a16="http://schemas.microsoft.com/office/drawing/2014/main" id="{D6CD8874-5F96-FF4C-BAC0-F0A9969CC6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6953" y="5735683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CasellaDiTesto 44">
              <a:extLst>
                <a:ext uri="{FF2B5EF4-FFF2-40B4-BE49-F238E27FC236}">
                  <a16:creationId xmlns:a16="http://schemas.microsoft.com/office/drawing/2014/main" id="{22DAE970-D90D-7E48-9FC4-0CC5076AB504}"/>
                </a:ext>
              </a:extLst>
            </p:cNvPr>
            <p:cNvSpPr txBox="1"/>
            <p:nvPr/>
          </p:nvSpPr>
          <p:spPr>
            <a:xfrm>
              <a:off x="8337178" y="5545960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RIVER</a:t>
              </a:r>
            </a:p>
          </p:txBody>
        </p:sp>
      </p:grpSp>
      <p:sp>
        <p:nvSpPr>
          <p:cNvPr id="23" name="CasellaDiTesto 34">
            <a:extLst>
              <a:ext uri="{FF2B5EF4-FFF2-40B4-BE49-F238E27FC236}">
                <a16:creationId xmlns:a16="http://schemas.microsoft.com/office/drawing/2014/main" id="{4CB5E5BE-D7EE-4643-8562-7C6572B99FA1}"/>
              </a:ext>
            </a:extLst>
          </p:cNvPr>
          <p:cNvSpPr txBox="1"/>
          <p:nvPr/>
        </p:nvSpPr>
        <p:spPr>
          <a:xfrm>
            <a:off x="1375786" y="4911291"/>
            <a:ext cx="2954485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it-IT" sz="933" b="1" dirty="0">
                <a:solidFill>
                  <a:prstClr val="black"/>
                </a:solidFill>
                <a:latin typeface="Century Schoolbook"/>
              </a:rPr>
              <a:t>HERBACEOUS VEGETATYION</a:t>
            </a:r>
          </a:p>
        </p:txBody>
      </p:sp>
      <p:sp>
        <p:nvSpPr>
          <p:cNvPr id="26" name="CasellaDiTesto 37">
            <a:extLst>
              <a:ext uri="{FF2B5EF4-FFF2-40B4-BE49-F238E27FC236}">
                <a16:creationId xmlns:a16="http://schemas.microsoft.com/office/drawing/2014/main" id="{6563E21B-FFBC-1546-A754-737FB3F65BD7}"/>
              </a:ext>
            </a:extLst>
          </p:cNvPr>
          <p:cNvSpPr txBox="1"/>
          <p:nvPr/>
        </p:nvSpPr>
        <p:spPr>
          <a:xfrm>
            <a:off x="406202" y="3515629"/>
            <a:ext cx="1839550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it-IT" sz="933" b="1" dirty="0">
                <a:solidFill>
                  <a:prstClr val="black"/>
                </a:solidFill>
                <a:latin typeface="Century Schoolbook"/>
              </a:rPr>
              <a:t>PASTURE</a:t>
            </a:r>
          </a:p>
        </p:txBody>
      </p:sp>
      <p:sp>
        <p:nvSpPr>
          <p:cNvPr id="29" name="CasellaDiTesto 34">
            <a:extLst>
              <a:ext uri="{FF2B5EF4-FFF2-40B4-BE49-F238E27FC236}">
                <a16:creationId xmlns:a16="http://schemas.microsoft.com/office/drawing/2014/main" id="{4CB5E5BE-D7EE-4643-8562-7C6572B99FA1}"/>
              </a:ext>
            </a:extLst>
          </p:cNvPr>
          <p:cNvSpPr txBox="1"/>
          <p:nvPr/>
        </p:nvSpPr>
        <p:spPr>
          <a:xfrm>
            <a:off x="1390162" y="3528197"/>
            <a:ext cx="2954485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it-IT" sz="933" b="1" dirty="0">
                <a:solidFill>
                  <a:prstClr val="black"/>
                </a:solidFill>
                <a:latin typeface="Century Schoolbook"/>
              </a:rPr>
              <a:t>PERMANENT CROP</a:t>
            </a:r>
          </a:p>
        </p:txBody>
      </p:sp>
      <p:sp>
        <p:nvSpPr>
          <p:cNvPr id="50" name="CasellaDiTesto 34">
            <a:extLst>
              <a:ext uri="{FF2B5EF4-FFF2-40B4-BE49-F238E27FC236}">
                <a16:creationId xmlns:a16="http://schemas.microsoft.com/office/drawing/2014/main" id="{4CB5E5BE-D7EE-4643-8562-7C6572B99FA1}"/>
              </a:ext>
            </a:extLst>
          </p:cNvPr>
          <p:cNvSpPr txBox="1"/>
          <p:nvPr/>
        </p:nvSpPr>
        <p:spPr>
          <a:xfrm>
            <a:off x="2974540" y="3525320"/>
            <a:ext cx="2954485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it-IT" sz="933" b="1" dirty="0">
                <a:solidFill>
                  <a:prstClr val="black"/>
                </a:solidFill>
                <a:latin typeface="Century Schoolbook"/>
              </a:rPr>
              <a:t>SEA LAKE</a:t>
            </a:r>
          </a:p>
        </p:txBody>
      </p:sp>
      <p:grpSp>
        <p:nvGrpSpPr>
          <p:cNvPr id="10" name="Gruppo 9"/>
          <p:cNvGrpSpPr/>
          <p:nvPr/>
        </p:nvGrpSpPr>
        <p:grpSpPr>
          <a:xfrm>
            <a:off x="2356534" y="5210145"/>
            <a:ext cx="1115835" cy="1147197"/>
            <a:chOff x="6511798" y="4504427"/>
            <a:chExt cx="1259457" cy="1250172"/>
          </a:xfrm>
        </p:grpSpPr>
        <p:pic>
          <p:nvPicPr>
            <p:cNvPr id="2" name="Immagine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1798" y="5144999"/>
              <a:ext cx="609600" cy="609600"/>
            </a:xfrm>
            <a:prstGeom prst="rect">
              <a:avLst/>
            </a:prstGeom>
          </p:spPr>
        </p:pic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655" y="5132758"/>
              <a:ext cx="609600" cy="609600"/>
            </a:xfrm>
            <a:prstGeom prst="rect">
              <a:avLst/>
            </a:prstGeom>
          </p:spPr>
        </p:pic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4177" y="4504427"/>
              <a:ext cx="609600" cy="609600"/>
            </a:xfrm>
            <a:prstGeom prst="rect">
              <a:avLst/>
            </a:prstGeom>
          </p:spPr>
        </p:pic>
        <p:pic>
          <p:nvPicPr>
            <p:cNvPr id="9" name="Immagine 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818" y="4504427"/>
              <a:ext cx="609600" cy="609600"/>
            </a:xfrm>
            <a:prstGeom prst="rect">
              <a:avLst/>
            </a:prstGeom>
          </p:spPr>
        </p:pic>
      </p:grpSp>
      <p:grpSp>
        <p:nvGrpSpPr>
          <p:cNvPr id="15" name="Gruppo 14"/>
          <p:cNvGrpSpPr/>
          <p:nvPr/>
        </p:nvGrpSpPr>
        <p:grpSpPr>
          <a:xfrm>
            <a:off x="786651" y="3774887"/>
            <a:ext cx="1080001" cy="1143575"/>
            <a:chOff x="7240437" y="3106946"/>
            <a:chExt cx="1265210" cy="1276711"/>
          </a:xfrm>
        </p:grpSpPr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0437" y="3106946"/>
              <a:ext cx="642768" cy="626852"/>
            </a:xfrm>
            <a:prstGeom prst="rect">
              <a:avLst/>
            </a:prstGeom>
          </p:spPr>
        </p:pic>
        <p:pic>
          <p:nvPicPr>
            <p:cNvPr id="12" name="Immagine 1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5379" y="3106946"/>
              <a:ext cx="610268" cy="626854"/>
            </a:xfrm>
            <a:prstGeom prst="rect">
              <a:avLst/>
            </a:prstGeom>
          </p:spPr>
        </p:pic>
        <p:pic>
          <p:nvPicPr>
            <p:cNvPr id="13" name="Immagine 1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3205" y="3761218"/>
              <a:ext cx="622439" cy="622439"/>
            </a:xfrm>
            <a:prstGeom prst="rect">
              <a:avLst/>
            </a:prstGeom>
          </p:spPr>
        </p:pic>
        <p:pic>
          <p:nvPicPr>
            <p:cNvPr id="14" name="Immagine 13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0439" y="3762558"/>
              <a:ext cx="609600" cy="609600"/>
            </a:xfrm>
            <a:prstGeom prst="rect">
              <a:avLst/>
            </a:prstGeom>
          </p:spPr>
        </p:pic>
      </p:grpSp>
      <p:grpSp>
        <p:nvGrpSpPr>
          <p:cNvPr id="51" name="Gruppo 50"/>
          <p:cNvGrpSpPr/>
          <p:nvPr/>
        </p:nvGrpSpPr>
        <p:grpSpPr>
          <a:xfrm>
            <a:off x="2356534" y="3812935"/>
            <a:ext cx="1134080" cy="1095227"/>
            <a:chOff x="7147327" y="3097247"/>
            <a:chExt cx="1293030" cy="1292159"/>
          </a:xfrm>
        </p:grpSpPr>
        <p:pic>
          <p:nvPicPr>
            <p:cNvPr id="52" name="Immagine 5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7327" y="3111634"/>
              <a:ext cx="609600" cy="609600"/>
            </a:xfrm>
            <a:prstGeom prst="rect">
              <a:avLst/>
            </a:prstGeom>
          </p:spPr>
        </p:pic>
        <p:pic>
          <p:nvPicPr>
            <p:cNvPr id="53" name="Immagine 52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328" y="3097247"/>
              <a:ext cx="609600" cy="609600"/>
            </a:xfrm>
            <a:prstGeom prst="rect">
              <a:avLst/>
            </a:prstGeom>
          </p:spPr>
        </p:pic>
        <p:pic>
          <p:nvPicPr>
            <p:cNvPr id="54" name="Immagine 53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757" y="3776045"/>
              <a:ext cx="609600" cy="609600"/>
            </a:xfrm>
            <a:prstGeom prst="rect">
              <a:avLst/>
            </a:prstGeom>
          </p:spPr>
        </p:pic>
        <p:pic>
          <p:nvPicPr>
            <p:cNvPr id="55" name="Immagine 5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4171" y="3779806"/>
              <a:ext cx="609600" cy="609600"/>
            </a:xfrm>
            <a:prstGeom prst="rect">
              <a:avLst/>
            </a:prstGeom>
          </p:spPr>
        </p:pic>
      </p:grpSp>
      <p:grpSp>
        <p:nvGrpSpPr>
          <p:cNvPr id="63" name="Gruppo 62"/>
          <p:cNvGrpSpPr/>
          <p:nvPr/>
        </p:nvGrpSpPr>
        <p:grpSpPr>
          <a:xfrm>
            <a:off x="3860645" y="3783869"/>
            <a:ext cx="1100078" cy="1121106"/>
            <a:chOff x="6842527" y="3033669"/>
            <a:chExt cx="1249048" cy="1252224"/>
          </a:xfrm>
        </p:grpSpPr>
        <p:pic>
          <p:nvPicPr>
            <p:cNvPr id="64" name="Immagine 63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527" y="3033669"/>
              <a:ext cx="609600" cy="609600"/>
            </a:xfrm>
            <a:prstGeom prst="rect">
              <a:avLst/>
            </a:prstGeom>
          </p:spPr>
        </p:pic>
        <p:pic>
          <p:nvPicPr>
            <p:cNvPr id="65" name="Immagine 6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1974" y="3037935"/>
              <a:ext cx="609600" cy="609600"/>
            </a:xfrm>
            <a:prstGeom prst="rect">
              <a:avLst/>
            </a:prstGeom>
          </p:spPr>
        </p:pic>
        <p:pic>
          <p:nvPicPr>
            <p:cNvPr id="66" name="Immagine 65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1975" y="3676293"/>
              <a:ext cx="609600" cy="609600"/>
            </a:xfrm>
            <a:prstGeom prst="rect">
              <a:avLst/>
            </a:prstGeom>
          </p:spPr>
        </p:pic>
        <p:pic>
          <p:nvPicPr>
            <p:cNvPr id="67" name="Immagine 66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621" y="3676289"/>
              <a:ext cx="609600" cy="609600"/>
            </a:xfrm>
            <a:prstGeom prst="rect">
              <a:avLst/>
            </a:prstGeom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4515080F-1D61-1D49-9CF6-7BFE7DA4DE81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B69922-7A55-7042-9724-5BF8CA518DE0}"/>
              </a:ext>
            </a:extLst>
          </p:cNvPr>
          <p:cNvSpPr txBox="1"/>
          <p:nvPr/>
        </p:nvSpPr>
        <p:spPr>
          <a:xfrm>
            <a:off x="11497457" y="646076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4</a:t>
            </a:r>
          </a:p>
        </p:txBody>
      </p:sp>
      <p:sp>
        <p:nvSpPr>
          <p:cNvPr id="56" name="CasellaDiTesto 55"/>
          <p:cNvSpPr txBox="1"/>
          <p:nvPr/>
        </p:nvSpPr>
        <p:spPr>
          <a:xfrm>
            <a:off x="5652364" y="1167104"/>
            <a:ext cx="571101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5">
                    <a:lumMod val="50000"/>
                  </a:schemeClr>
                </a:solidFill>
              </a:rPr>
              <a:t>EuroSAT</a:t>
            </a:r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5">
                    <a:lumMod val="50000"/>
                  </a:schemeClr>
                </a:solidFill>
              </a:rPr>
              <a:t>dataset</a:t>
            </a:r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it-IT" sz="2400" dirty="0"/>
              <a:t>(</a:t>
            </a:r>
            <a:r>
              <a:rPr lang="it-IT" sz="2400" dirty="0">
                <a:solidFill>
                  <a:srgbClr val="0070C0"/>
                </a:solidFill>
              </a:rPr>
              <a:t>https://github.com/phelber/eurosat</a:t>
            </a:r>
            <a:r>
              <a:rPr lang="it-IT" sz="2400" dirty="0"/>
              <a:t>):</a:t>
            </a:r>
          </a:p>
          <a:p>
            <a:endParaRPr lang="it-IT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 err="1"/>
              <a:t>Based</a:t>
            </a:r>
            <a:r>
              <a:rPr lang="it-IT" sz="2000" dirty="0"/>
              <a:t> on Sentinel-2 satellite images</a:t>
            </a:r>
          </a:p>
          <a:p>
            <a:pPr algn="just"/>
            <a:endParaRPr lang="it-IT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27000 geo-</a:t>
            </a:r>
            <a:r>
              <a:rPr lang="it-IT" sz="2000" dirty="0" err="1"/>
              <a:t>referenced</a:t>
            </a:r>
            <a:r>
              <a:rPr lang="it-IT" sz="2000" dirty="0"/>
              <a:t> and </a:t>
            </a:r>
            <a:r>
              <a:rPr lang="it-IT" sz="2000" dirty="0" err="1"/>
              <a:t>labeled</a:t>
            </a:r>
            <a:r>
              <a:rPr lang="it-IT" sz="2000" dirty="0"/>
              <a:t> image </a:t>
            </a:r>
            <a:r>
              <a:rPr lang="it-IT" sz="2000" dirty="0" err="1"/>
              <a:t>patches</a:t>
            </a:r>
            <a:r>
              <a:rPr lang="it-IT" sz="2000" dirty="0"/>
              <a:t> (</a:t>
            </a:r>
            <a:r>
              <a:rPr lang="it-IT" sz="2000" dirty="0" err="1"/>
              <a:t>each</a:t>
            </a:r>
            <a:r>
              <a:rPr lang="it-IT" sz="2000" dirty="0"/>
              <a:t> </a:t>
            </a:r>
            <a:r>
              <a:rPr lang="it-IT" sz="2000" dirty="0" err="1"/>
              <a:t>one</a:t>
            </a:r>
            <a:r>
              <a:rPr lang="it-IT" sz="2000" dirty="0"/>
              <a:t> of 64x64 </a:t>
            </a:r>
            <a:r>
              <a:rPr lang="it-IT" sz="2000" dirty="0" err="1"/>
              <a:t>pixels</a:t>
            </a:r>
            <a:r>
              <a:rPr lang="it-IT" sz="2000" dirty="0"/>
              <a:t>)</a:t>
            </a:r>
          </a:p>
          <a:p>
            <a:pPr algn="just"/>
            <a:endParaRPr lang="it-IT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10 </a:t>
            </a:r>
            <a:r>
              <a:rPr lang="it-IT" sz="2000" dirty="0" err="1"/>
              <a:t>different</a:t>
            </a:r>
            <a:r>
              <a:rPr lang="it-IT" sz="2000" dirty="0"/>
              <a:t> Land Use and Land Cover </a:t>
            </a:r>
            <a:r>
              <a:rPr lang="it-IT" sz="2000" dirty="0" err="1"/>
              <a:t>classes</a:t>
            </a:r>
            <a:r>
              <a:rPr lang="it-IT" sz="2000" dirty="0"/>
              <a:t>, with 2000-3000 images per </a:t>
            </a:r>
            <a:r>
              <a:rPr lang="it-IT" sz="2000" dirty="0" err="1"/>
              <a:t>class</a:t>
            </a:r>
          </a:p>
          <a:p>
            <a:pPr algn="just"/>
            <a:endParaRPr lang="it-IT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RGB (8-bit) and Multi-</a:t>
            </a:r>
            <a:r>
              <a:rPr lang="it-IT" sz="2000" dirty="0" err="1"/>
              <a:t>Spectral</a:t>
            </a:r>
            <a:r>
              <a:rPr lang="it-IT" sz="2000" dirty="0"/>
              <a:t> (13 </a:t>
            </a:r>
            <a:r>
              <a:rPr lang="it-IT" sz="2000" dirty="0" err="1"/>
              <a:t>spectral</a:t>
            </a:r>
            <a:r>
              <a:rPr lang="it-IT" sz="2000" dirty="0"/>
              <a:t> </a:t>
            </a:r>
            <a:r>
              <a:rPr lang="it-IT" sz="2000" dirty="0" err="1"/>
              <a:t>bands</a:t>
            </a:r>
            <a:r>
              <a:rPr lang="it-IT" sz="2000" dirty="0"/>
              <a:t>, 16-bit) </a:t>
            </a:r>
            <a:r>
              <a:rPr lang="it-IT" sz="2000" dirty="0" err="1"/>
              <a:t>versions</a:t>
            </a:r>
            <a:r>
              <a:rPr lang="it-IT" sz="2000" dirty="0"/>
              <a:t> </a:t>
            </a:r>
            <a:r>
              <a:rPr lang="it-IT" sz="2000" dirty="0" err="1"/>
              <a:t>available</a:t>
            </a:r>
            <a:endParaRPr lang="it-IT" sz="2000" dirty="0"/>
          </a:p>
        </p:txBody>
      </p:sp>
      <p:sp>
        <p:nvSpPr>
          <p:cNvPr id="58" name="Rectangle 3">
            <a:extLst>
              <a:ext uri="{FF2B5EF4-FFF2-40B4-BE49-F238E27FC236}">
                <a16:creationId xmlns:a16="http://schemas.microsoft.com/office/drawing/2014/main" id="{38867086-8896-F846-AD12-839AC318C420}"/>
              </a:ext>
            </a:extLst>
          </p:cNvPr>
          <p:cNvSpPr/>
          <p:nvPr/>
        </p:nvSpPr>
        <p:spPr>
          <a:xfrm>
            <a:off x="5410339" y="967601"/>
            <a:ext cx="6115987" cy="4578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38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04"/>
    </mc:Choice>
    <mc:Fallback xmlns="">
      <p:transition spd="slow" advTm="5650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6" descr="D:\PAPER_etc\Articoli\SJIAOS_postNTTS_2019\DeepLearning_Istat\Material\INCEPTION_V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87" y="1072411"/>
            <a:ext cx="5583810" cy="245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:\MEC\Linea di Attività\Deep Learning for Satellite Imagery\LecceCROP\ExportLecceCropTest4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4188345" y="3594041"/>
            <a:ext cx="2420303" cy="287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G:\MEC\Linea di Attività\Deep Learning for Satellite Imagery\LecceCROP\Immagine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3871" y="3816767"/>
            <a:ext cx="2889250" cy="24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G:\MEC\Linea di Attività\Deep Learning for Satellite Imagery\LecceCROP\Immagine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3871" y="3816767"/>
            <a:ext cx="2889250" cy="24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ccia curva 11"/>
          <p:cNvSpPr/>
          <p:nvPr/>
        </p:nvSpPr>
        <p:spPr>
          <a:xfrm>
            <a:off x="1914112" y="2000963"/>
            <a:ext cx="516110" cy="1029600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ccia a destra 12"/>
          <p:cNvSpPr/>
          <p:nvPr/>
        </p:nvSpPr>
        <p:spPr>
          <a:xfrm>
            <a:off x="8524215" y="2002248"/>
            <a:ext cx="347762" cy="29897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3" descr="G:\MEC\Linea di Attività\Deep Learning for Satellite Imagery\LecceCROP\Immagine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3871" y="3816767"/>
            <a:ext cx="2889250" cy="24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:\MEC\Linea di Attività\Deep Learning for Satellite Imagery\LecceCROP\residential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2974" y="3815992"/>
            <a:ext cx="2891044" cy="24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ccia a destra con strisce 15"/>
          <p:cNvSpPr/>
          <p:nvPr/>
        </p:nvSpPr>
        <p:spPr>
          <a:xfrm>
            <a:off x="7069563" y="4986530"/>
            <a:ext cx="517073" cy="275352"/>
          </a:xfrm>
          <a:prstGeom prst="stripedRightArrow">
            <a:avLst>
              <a:gd name="adj1" fmla="val 50000"/>
              <a:gd name="adj2" fmla="val 6460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1431435" y="4924151"/>
            <a:ext cx="2496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Times New Roman" panose="02020603050405020304" pitchFamily="18" charset="0"/>
              </a:rPr>
              <a:t>Input satellite image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046333-726B-44E4-8231-CA1FDB4F08D7}"/>
              </a:ext>
            </a:extLst>
          </p:cNvPr>
          <p:cNvGrpSpPr/>
          <p:nvPr/>
        </p:nvGrpSpPr>
        <p:grpSpPr>
          <a:xfrm>
            <a:off x="1431435" y="3150857"/>
            <a:ext cx="5412583" cy="3101645"/>
            <a:chOff x="1910658" y="2641707"/>
            <a:chExt cx="5412583" cy="3101645"/>
          </a:xfrm>
        </p:grpSpPr>
        <p:pic>
          <p:nvPicPr>
            <p:cNvPr id="20" name="Picture 5" descr="G:\MEC\Linea di Attività\Deep Learning for Satellite Imagery\LecceCROP\Immagine2.png">
              <a:extLst>
                <a:ext uri="{FF2B5EF4-FFF2-40B4-BE49-F238E27FC236}">
                  <a16:creationId xmlns:a16="http://schemas.microsoft.com/office/drawing/2014/main" id="{DC7F941C-CA99-4331-A18D-94C507E31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3991" y="3311302"/>
              <a:ext cx="2889250" cy="243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10">
              <a:extLst>
                <a:ext uri="{FF2B5EF4-FFF2-40B4-BE49-F238E27FC236}">
                  <a16:creationId xmlns:a16="http://schemas.microsoft.com/office/drawing/2014/main" id="{33C950C7-FEF8-4AC5-87AB-02F1DC1854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7898" y="2696755"/>
              <a:ext cx="2279744" cy="1055851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34">
              <a:extLst>
                <a:ext uri="{FF2B5EF4-FFF2-40B4-BE49-F238E27FC236}">
                  <a16:creationId xmlns:a16="http://schemas.microsoft.com/office/drawing/2014/main" id="{551BADB7-C4CA-4821-A033-3025E2DD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41739" y="3599398"/>
              <a:ext cx="2234517" cy="317630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3" name="Picture 2" descr="C:\Users\zardetto\Desktop\Immagine4.png">
              <a:extLst>
                <a:ext uri="{FF2B5EF4-FFF2-40B4-BE49-F238E27FC236}">
                  <a16:creationId xmlns:a16="http://schemas.microsoft.com/office/drawing/2014/main" id="{CDD41602-F883-4A57-9EA5-C452CD9A30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28" t="-4046"/>
            <a:stretch/>
          </p:blipFill>
          <p:spPr bwMode="auto">
            <a:xfrm>
              <a:off x="1910658" y="2641707"/>
              <a:ext cx="1031081" cy="988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7">
            <a:extLst>
              <a:ext uri="{FF2B5EF4-FFF2-40B4-BE49-F238E27FC236}">
                <a16:creationId xmlns:a16="http://schemas.microsoft.com/office/drawing/2014/main" id="{5EBE0F89-483F-4BD0-90AA-1E242A921000}"/>
              </a:ext>
            </a:extLst>
          </p:cNvPr>
          <p:cNvGrpSpPr/>
          <p:nvPr/>
        </p:nvGrpSpPr>
        <p:grpSpPr>
          <a:xfrm>
            <a:off x="9114463" y="1300407"/>
            <a:ext cx="1280735" cy="1293904"/>
            <a:chOff x="8658253" y="816733"/>
            <a:chExt cx="1280735" cy="1293904"/>
          </a:xfrm>
        </p:grpSpPr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4F33BA3E-C53E-4995-BEB5-5EC8CF86E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91358" y="1172343"/>
              <a:ext cx="1034674" cy="938293"/>
            </a:xfrm>
            <a:prstGeom prst="rect">
              <a:avLst/>
            </a:prstGeom>
            <a:effectLst/>
          </p:spPr>
        </p:pic>
        <p:grpSp>
          <p:nvGrpSpPr>
            <p:cNvPr id="26" name="Group 5">
              <a:extLst>
                <a:ext uri="{FF2B5EF4-FFF2-40B4-BE49-F238E27FC236}">
                  <a16:creationId xmlns:a16="http://schemas.microsoft.com/office/drawing/2014/main" id="{852AFF48-ECE3-46AE-A86A-8DB9E8AE53C5}"/>
                </a:ext>
              </a:extLst>
            </p:cNvPr>
            <p:cNvGrpSpPr/>
            <p:nvPr/>
          </p:nvGrpSpPr>
          <p:grpSpPr>
            <a:xfrm>
              <a:off x="8658253" y="816733"/>
              <a:ext cx="1280735" cy="1293904"/>
              <a:chOff x="8350005" y="-298702"/>
              <a:chExt cx="2673680" cy="3031717"/>
            </a:xfrm>
            <a:noFill/>
          </p:grpSpPr>
          <p:sp>
            <p:nvSpPr>
              <p:cNvPr id="27" name="Rectangle 1">
                <a:extLst>
                  <a:ext uri="{FF2B5EF4-FFF2-40B4-BE49-F238E27FC236}">
                    <a16:creationId xmlns:a16="http://schemas.microsoft.com/office/drawing/2014/main" id="{64591AEB-2941-4243-AFFB-8DB73D4A3EA6}"/>
                  </a:ext>
                </a:extLst>
              </p:cNvPr>
              <p:cNvSpPr/>
              <p:nvPr/>
            </p:nvSpPr>
            <p:spPr>
              <a:xfrm>
                <a:off x="8606844" y="487790"/>
                <a:ext cx="2160000" cy="2245225"/>
              </a:xfrm>
              <a:prstGeom prst="rect">
                <a:avLst/>
              </a:prstGeom>
              <a:grpFill/>
              <a:ln w="5080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8" name="Rectangle 2">
                <a:extLst>
                  <a:ext uri="{FF2B5EF4-FFF2-40B4-BE49-F238E27FC236}">
                    <a16:creationId xmlns:a16="http://schemas.microsoft.com/office/drawing/2014/main" id="{801B0A71-09BA-4DE0-ABAC-CF0BF617519B}"/>
                  </a:ext>
                </a:extLst>
              </p:cNvPr>
              <p:cNvSpPr/>
              <p:nvPr/>
            </p:nvSpPr>
            <p:spPr>
              <a:xfrm>
                <a:off x="8350005" y="-298702"/>
                <a:ext cx="2673680" cy="793258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1600" b="1" dirty="0">
                    <a:solidFill>
                      <a:srgbClr val="00B0F0"/>
                    </a:solidFill>
                    <a:latin typeface="Calibri" panose="020F0502020204030204" pitchFamily="34" charset="0"/>
                  </a:rPr>
                  <a:t>RESIDENTIAL</a:t>
                </a:r>
                <a:endParaRPr lang="en-US" sz="1600" b="1" dirty="0">
                  <a:solidFill>
                    <a:srgbClr val="00B0F0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aphicFrame>
        <p:nvGraphicFramePr>
          <p:cNvPr id="29" name="Oggetto 28"/>
          <p:cNvGraphicFramePr>
            <a:graphicFrameLocks noChangeAspect="1"/>
          </p:cNvGraphicFramePr>
          <p:nvPr/>
        </p:nvGraphicFramePr>
        <p:xfrm>
          <a:off x="3924952" y="217636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5" name="Equation" r:id="rId12" imgW="914400" imgH="198720" progId="Equation.DSMT4">
                  <p:embed/>
                </p:oleObj>
              </mc:Choice>
              <mc:Fallback>
                <p:oleObj name="Equation" r:id="rId12" imgW="914400" imgH="198720" progId="Equation.DSMT4">
                  <p:embed/>
                  <p:pic>
                    <p:nvPicPr>
                      <p:cNvPr id="29" name="Oggetto 2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24952" y="217636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85" y="4110214"/>
            <a:ext cx="3646487" cy="178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3F013D-ED54-BF4A-A570-1F40C52A749F}"/>
              </a:ext>
            </a:extLst>
          </p:cNvPr>
          <p:cNvSpPr/>
          <p:nvPr/>
        </p:nvSpPr>
        <p:spPr>
          <a:xfrm>
            <a:off x="547344" y="870407"/>
            <a:ext cx="1938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Classify-and-Count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Approach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7" name="Titolo 6">
            <a:extLst>
              <a:ext uri="{FF2B5EF4-FFF2-40B4-BE49-F238E27FC236}">
                <a16:creationId xmlns:a16="http://schemas.microsoft.com/office/drawing/2014/main" id="{1F7D256C-7E90-E64C-8D6D-22282C0B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94" y="50799"/>
            <a:ext cx="11366501" cy="7184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CNN: Inception-V3 Architecture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250668-6062-5F46-9970-B6062B4615A4}"/>
              </a:ext>
            </a:extLst>
          </p:cNvPr>
          <p:cNvSpPr/>
          <p:nvPr/>
        </p:nvSpPr>
        <p:spPr>
          <a:xfrm>
            <a:off x="2486482" y="856627"/>
            <a:ext cx="5912908" cy="277893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6C50F5-1AA4-6245-A671-91C4142A7F59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CBF8AF-730D-3541-852E-58C3E7C4E4CD}"/>
              </a:ext>
            </a:extLst>
          </p:cNvPr>
          <p:cNvSpPr txBox="1"/>
          <p:nvPr/>
        </p:nvSpPr>
        <p:spPr>
          <a:xfrm>
            <a:off x="11497457" y="646076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6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7798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50"/>
    </mc:Choice>
    <mc:Fallback xmlns="">
      <p:transition spd="slow" advTm="64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3923E-6 1.85185E-6 L -0.40544 0.3495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9" y="1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olo"/>
          <p:cNvSpPr txBox="1"/>
          <p:nvPr/>
        </p:nvSpPr>
        <p:spPr>
          <a:xfrm>
            <a:off x="562369" y="560332"/>
            <a:ext cx="3785394" cy="56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marR="0" indent="0" defTabSz="820737">
              <a:defRPr sz="6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sz="3200" dirty="0"/>
          </a:p>
        </p:txBody>
      </p:sp>
      <p:sp>
        <p:nvSpPr>
          <p:cNvPr id="47" name="Sottotitolo"/>
          <p:cNvSpPr txBox="1"/>
          <p:nvPr/>
        </p:nvSpPr>
        <p:spPr>
          <a:xfrm>
            <a:off x="562369" y="1547769"/>
            <a:ext cx="3785394" cy="33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marR="0" indent="0" defTabSz="820737">
              <a:defRPr sz="3400">
                <a:solidFill>
                  <a:srgbClr val="3B4152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sz="1700" dirty="0"/>
          </a:p>
        </p:txBody>
      </p:sp>
      <p:sp>
        <p:nvSpPr>
          <p:cNvPr id="21" name="Shape 128"/>
          <p:cNvSpPr>
            <a:spLocks noGrp="1"/>
          </p:cNvSpPr>
          <p:nvPr>
            <p:ph type="sldNum" sz="quarter" idx="4294967295"/>
          </p:nvPr>
        </p:nvSpPr>
        <p:spPr>
          <a:xfrm>
            <a:off x="8170886" y="3264482"/>
            <a:ext cx="1066800" cy="13462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0" rIns="0" bIns="0" rtlCol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600">
                <a:solidFill>
                  <a:srgbClr val="888888"/>
                </a:solidFill>
              </a:rPr>
              <a:t>7</a:t>
            </a:fld>
            <a:endParaRPr sz="600" dirty="0">
              <a:solidFill>
                <a:srgbClr val="888888"/>
              </a:solidFill>
            </a:endParaRPr>
          </a:p>
        </p:txBody>
      </p:sp>
      <p:sp>
        <p:nvSpPr>
          <p:cNvPr id="16" name="Shape 53"/>
          <p:cNvSpPr txBox="1">
            <a:spLocks/>
          </p:cNvSpPr>
          <p:nvPr/>
        </p:nvSpPr>
        <p:spPr>
          <a:xfrm>
            <a:off x="1021270" y="85009"/>
            <a:ext cx="11149779" cy="1323439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2400" b="1">
                <a:solidFill>
                  <a:srgbClr val="7F142A"/>
                </a:solidFill>
              </a:defRPr>
            </a:lvl1pPr>
          </a:lstStyle>
          <a:p>
            <a:r>
              <a:rPr lang="it-IT" sz="3200" dirty="0" err="1">
                <a:solidFill>
                  <a:schemeClr val="accent5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GoogleNet</a:t>
            </a:r>
            <a:r>
              <a:rPr lang="it-IT" sz="3200" dirty="0">
                <a:solidFill>
                  <a:schemeClr val="accent5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 – Google 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(</a:t>
            </a:r>
            <a:r>
              <a:rPr lang="it-IT" sz="3200" dirty="0" err="1">
                <a:solidFill>
                  <a:schemeClr val="accent5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Szegedy</a:t>
            </a:r>
            <a:r>
              <a:rPr lang="it-IT" sz="3200" dirty="0">
                <a:solidFill>
                  <a:schemeClr val="accent5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, C., et al., 2015)</a:t>
            </a:r>
            <a:endParaRPr lang="en-US" sz="3200" dirty="0">
              <a:solidFill>
                <a:schemeClr val="accent5">
                  <a:lumMod val="50000"/>
                </a:schemeClr>
              </a:solidFill>
              <a:latin typeface="+mn-lt"/>
              <a:ea typeface="+mj-ea"/>
              <a:cs typeface="Arial" panose="020B0604020202020204" pitchFamily="34" charset="0"/>
            </a:endParaRPr>
          </a:p>
          <a:p>
            <a:endParaRPr lang="it-IT" dirty="0"/>
          </a:p>
          <a:p>
            <a:endParaRPr lang="fr-FR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191" y="2352758"/>
            <a:ext cx="4074939" cy="1579194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16" y="4437029"/>
            <a:ext cx="4074939" cy="180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hape 118"/>
          <p:cNvSpPr/>
          <p:nvPr/>
        </p:nvSpPr>
        <p:spPr>
          <a:xfrm>
            <a:off x="592338" y="1083762"/>
            <a:ext cx="7495248" cy="36471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pPr algn="just" defTabSz="402336">
              <a:lnSpc>
                <a:spcPct val="90000"/>
              </a:lnSpc>
              <a:spcBef>
                <a:spcPts val="250"/>
              </a:spcBef>
              <a:buSzPct val="100000"/>
            </a:pPr>
            <a:r>
              <a:rPr lang="en-US" sz="2000" b="1" dirty="0">
                <a:latin typeface="+mn-lt"/>
                <a:cs typeface="Times New Roman" panose="02020603050405020304" pitchFamily="18" charset="0"/>
              </a:rPr>
              <a:t>Critical </a:t>
            </a:r>
            <a:r>
              <a:rPr lang="en-US" sz="2000" b="1" dirty="0" err="1">
                <a:latin typeface="+mn-lt"/>
                <a:cs typeface="Times New Roman" panose="02020603050405020304" pitchFamily="18" charset="0"/>
              </a:rPr>
              <a:t>Feautures</a:t>
            </a:r>
            <a:r>
              <a:rPr lang="en-US" sz="2000" b="1" dirty="0">
                <a:latin typeface="+mn-lt"/>
                <a:cs typeface="Times New Roman" panose="02020603050405020304" pitchFamily="18" charset="0"/>
              </a:rPr>
              <a:t> (</a:t>
            </a:r>
            <a:r>
              <a:rPr lang="it-IT" sz="2000" b="1" dirty="0" err="1">
                <a:latin typeface="+mn-lt"/>
                <a:cs typeface="Times New Roman" panose="02020603050405020304" pitchFamily="18" charset="0"/>
              </a:rPr>
              <a:t>Szegedy</a:t>
            </a:r>
            <a:r>
              <a:rPr lang="it-IT" sz="2000" b="1" dirty="0">
                <a:latin typeface="+mn-lt"/>
                <a:cs typeface="Times New Roman" panose="02020603050405020304" pitchFamily="18" charset="0"/>
              </a:rPr>
              <a:t>, C., et al., 2015)</a:t>
            </a:r>
            <a:r>
              <a:rPr lang="en-US" sz="2000" b="1" dirty="0">
                <a:latin typeface="+mn-lt"/>
                <a:cs typeface="Times New Roman" panose="02020603050405020304" pitchFamily="18" charset="0"/>
              </a:rPr>
              <a:t>: </a:t>
            </a:r>
          </a:p>
          <a:p>
            <a:pPr algn="just" defTabSz="402336">
              <a:lnSpc>
                <a:spcPct val="90000"/>
              </a:lnSpc>
              <a:spcBef>
                <a:spcPts val="250"/>
              </a:spcBef>
              <a:buSzPct val="100000"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Computationally Effective Deep architecture: 22 layers</a:t>
            </a:r>
            <a:r>
              <a:rPr lang="it-IT" sz="2000" dirty="0">
                <a:latin typeface="+mn-lt"/>
                <a:cs typeface="Times New Roman" panose="02020603050405020304" pitchFamily="18" charset="0"/>
              </a:rPr>
              <a:t> </a:t>
            </a:r>
          </a:p>
          <a:p>
            <a:pPr algn="just" defTabSz="402336">
              <a:lnSpc>
                <a:spcPct val="90000"/>
              </a:lnSpc>
              <a:spcBef>
                <a:spcPts val="250"/>
              </a:spcBef>
              <a:buSzPct val="100000"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Why the name inception, you ask? Because the module represents a network within a network. If you don't get the reference, go watch Christopher Nolan's </a:t>
            </a:r>
            <a:r>
              <a:rPr lang="en-US" sz="2000" b="1" i="1" dirty="0">
                <a:latin typeface="+mn-lt"/>
                <a:cs typeface="Times New Roman" panose="02020603050405020304" pitchFamily="18" charset="0"/>
              </a:rPr>
              <a:t>“INCEPTION”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, computer scientists are hilarious. </a:t>
            </a:r>
          </a:p>
          <a:p>
            <a:pPr algn="just" defTabSz="402336">
              <a:lnSpc>
                <a:spcPct val="90000"/>
              </a:lnSpc>
              <a:spcBef>
                <a:spcPts val="250"/>
              </a:spcBef>
              <a:buSzPct val="100000"/>
            </a:pPr>
            <a:r>
              <a:rPr lang="en-US" sz="2000" b="1" dirty="0">
                <a:latin typeface="+mn-lt"/>
                <a:cs typeface="Times New Roman" panose="02020603050405020304" pitchFamily="18" charset="0"/>
              </a:rPr>
              <a:t>Inception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it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isbasically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the parallel combination of 1×1, 3×3, and 5×5 convolutional filters.</a:t>
            </a:r>
          </a:p>
          <a:p>
            <a:pPr algn="just" defTabSz="402336">
              <a:lnSpc>
                <a:spcPct val="90000"/>
              </a:lnSpc>
              <a:spcBef>
                <a:spcPts val="250"/>
              </a:spcBef>
              <a:buSzPct val="100000"/>
            </a:pPr>
            <a:r>
              <a:rPr lang="en-US" sz="2000" b="1" dirty="0">
                <a:latin typeface="+mn-lt"/>
                <a:cs typeface="Times New Roman" panose="02020603050405020304" pitchFamily="18" charset="0"/>
              </a:rPr>
              <a:t>Bottleneck layer: 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The great insight of the inception module is the use of 1×1 convolutional blocks (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NiN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) to reduce the number of features before the expensive parallel blocks. </a:t>
            </a:r>
          </a:p>
          <a:p>
            <a:pPr algn="just" defTabSz="402336">
              <a:lnSpc>
                <a:spcPct val="90000"/>
              </a:lnSpc>
              <a:spcBef>
                <a:spcPts val="250"/>
              </a:spcBef>
              <a:buSzPct val="100000"/>
            </a:pPr>
            <a:r>
              <a:rPr lang="en-US" sz="2000" b="1" dirty="0">
                <a:latin typeface="+mn-lt"/>
                <a:cs typeface="Times New Roman" panose="02020603050405020304" pitchFamily="18" charset="0"/>
              </a:rPr>
              <a:t>Upside: 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4 millions parameters!</a:t>
            </a:r>
          </a:p>
          <a:p>
            <a:pPr algn="just" defTabSz="402336">
              <a:lnSpc>
                <a:spcPct val="90000"/>
              </a:lnSpc>
              <a:spcBef>
                <a:spcPts val="250"/>
              </a:spcBef>
              <a:buSzPct val="100000"/>
            </a:pPr>
            <a:r>
              <a:rPr lang="en-US" sz="2000" b="1" dirty="0">
                <a:latin typeface="+mn-lt"/>
                <a:cs typeface="Times New Roman" panose="02020603050405020304" pitchFamily="18" charset="0"/>
              </a:rPr>
              <a:t>Downside: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Not scalable! </a:t>
            </a:r>
          </a:p>
        </p:txBody>
      </p:sp>
      <p:sp>
        <p:nvSpPr>
          <p:cNvPr id="15" name="Shape 118"/>
          <p:cNvSpPr/>
          <p:nvPr/>
        </p:nvSpPr>
        <p:spPr>
          <a:xfrm>
            <a:off x="592338" y="5235991"/>
            <a:ext cx="6262194" cy="6848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pPr algn="just" defTabSz="402336">
              <a:lnSpc>
                <a:spcPct val="90000"/>
              </a:lnSpc>
              <a:spcBef>
                <a:spcPts val="250"/>
              </a:spcBef>
              <a:buSzPct val="100000"/>
            </a:pPr>
            <a:r>
              <a:rPr lang="en-US" sz="2000" b="1" dirty="0">
                <a:latin typeface="+mn-lt"/>
                <a:cs typeface="Times New Roman" panose="02020603050405020304" pitchFamily="18" charset="0"/>
              </a:rPr>
              <a:t>Results:</a:t>
            </a:r>
          </a:p>
          <a:p>
            <a:pPr algn="just" defTabSz="402336">
              <a:lnSpc>
                <a:spcPct val="90000"/>
              </a:lnSpc>
              <a:spcBef>
                <a:spcPts val="250"/>
              </a:spcBef>
              <a:buSzPct val="100000"/>
            </a:pPr>
            <a:r>
              <a:rPr lang="it-IT" sz="2000" b="1" dirty="0">
                <a:latin typeface="+mn-lt"/>
                <a:cs typeface="Times New Roman" panose="02020603050405020304" pitchFamily="18" charset="0"/>
              </a:rPr>
              <a:t>7 </a:t>
            </a:r>
            <a:r>
              <a:rPr lang="it-IT" sz="2000" b="1" dirty="0" err="1">
                <a:latin typeface="+mn-lt"/>
                <a:cs typeface="Times New Roman" panose="02020603050405020304" pitchFamily="18" charset="0"/>
              </a:rPr>
              <a:t>Models</a:t>
            </a:r>
            <a:r>
              <a:rPr lang="it-IT" sz="2000" b="1" dirty="0">
                <a:latin typeface="+mn-lt"/>
                <a:cs typeface="Times New Roman" panose="02020603050405020304" pitchFamily="18" charset="0"/>
              </a:rPr>
              <a:t> Ensemble : </a:t>
            </a:r>
            <a:r>
              <a:rPr lang="en-US" sz="2000" b="1" dirty="0">
                <a:latin typeface="+mn-lt"/>
                <a:cs typeface="Times New Roman" panose="02020603050405020304" pitchFamily="18" charset="0"/>
              </a:rPr>
              <a:t>6.67% Top-5 Error.</a:t>
            </a: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F16C50F5-1AA4-6245-A671-91C4142A7F59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4F4D5CD-20A7-5F45-B9D7-768190F886CF}"/>
              </a:ext>
            </a:extLst>
          </p:cNvPr>
          <p:cNvSpPr txBox="1"/>
          <p:nvPr/>
        </p:nvSpPr>
        <p:spPr>
          <a:xfrm>
            <a:off x="11497457" y="647575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4265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magine 7">
            <a:extLst>
              <a:ext uri="{FF2B5EF4-FFF2-40B4-BE49-F238E27FC236}">
                <a16:creationId xmlns:a16="http://schemas.microsoft.com/office/drawing/2014/main" id="{D50204E5-2CB4-7444-B614-E45167B3A6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47" y="1276672"/>
            <a:ext cx="3249102" cy="4121999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sp>
        <p:nvSpPr>
          <p:cNvPr id="40" name="Segnaposto testo 4">
            <a:extLst>
              <a:ext uri="{FF2B5EF4-FFF2-40B4-BE49-F238E27FC236}">
                <a16:creationId xmlns:a16="http://schemas.microsoft.com/office/drawing/2014/main" id="{B794178A-2A76-1D46-A7BA-C3FC31099334}"/>
              </a:ext>
            </a:extLst>
          </p:cNvPr>
          <p:cNvSpPr txBox="1">
            <a:spLocks/>
          </p:cNvSpPr>
          <p:nvPr/>
        </p:nvSpPr>
        <p:spPr>
          <a:xfrm>
            <a:off x="987975" y="5525955"/>
            <a:ext cx="3250092" cy="602127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None/>
            </a:pPr>
            <a:r>
              <a:rPr lang="en-US" sz="1800" dirty="0"/>
              <a:t>[A</a:t>
            </a:r>
            <a:r>
              <a:rPr lang="en-US" sz="1800"/>
              <a:t>] Input </a:t>
            </a:r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Lecce’s picture </a:t>
            </a:r>
            <a:r>
              <a:rPr lang="en-US" sz="1800"/>
              <a:t>(</a:t>
            </a:r>
            <a:r>
              <a:rPr lang="en-US" sz="1800" dirty="0"/>
              <a:t>751 km</a:t>
            </a:r>
            <a:r>
              <a:rPr lang="en-US" sz="1800" baseline="30000" dirty="0"/>
              <a:t>2</a:t>
            </a:r>
            <a:r>
              <a:rPr lang="en-US" sz="1800" dirty="0"/>
              <a:t>)</a:t>
            </a:r>
          </a:p>
        </p:txBody>
      </p:sp>
      <p:pic>
        <p:nvPicPr>
          <p:cNvPr id="37" name="Immagine 8" descr="D:\SJIAOS_postNTTS_2019\STRIDE\LE3_rif.png">
            <a:extLst>
              <a:ext uri="{FF2B5EF4-FFF2-40B4-BE49-F238E27FC236}">
                <a16:creationId xmlns:a16="http://schemas.microsoft.com/office/drawing/2014/main" id="{84F6C589-D6D1-4B41-BBAB-12CC75614D4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307" y="1278009"/>
            <a:ext cx="3250800" cy="4121999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</p:pic>
      <p:sp>
        <p:nvSpPr>
          <p:cNvPr id="38" name="Segnaposto testo 4">
            <a:extLst>
              <a:ext uri="{FF2B5EF4-FFF2-40B4-BE49-F238E27FC236}">
                <a16:creationId xmlns:a16="http://schemas.microsoft.com/office/drawing/2014/main" id="{7B360854-BEC9-E541-AFED-359BBE27AA66}"/>
              </a:ext>
            </a:extLst>
          </p:cNvPr>
          <p:cNvSpPr txBox="1">
            <a:spLocks/>
          </p:cNvSpPr>
          <p:nvPr/>
        </p:nvSpPr>
        <p:spPr>
          <a:xfrm>
            <a:off x="4594235" y="5509279"/>
            <a:ext cx="3287117" cy="635171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None/>
            </a:pPr>
            <a:r>
              <a:rPr lang="en-US" sz="1800" dirty="0"/>
              <a:t>[B</a:t>
            </a:r>
            <a:r>
              <a:rPr lang="en-US" sz="1800"/>
              <a:t>] Related Lecce LC Map </a:t>
            </a:r>
            <a:r>
              <a:rPr lang="en-US" sz="1800" dirty="0"/>
              <a:t>(output)</a:t>
            </a:r>
          </a:p>
        </p:txBody>
      </p:sp>
      <p:pic>
        <p:nvPicPr>
          <p:cNvPr id="35" name="Immagine 4">
            <a:extLst>
              <a:ext uri="{FF2B5EF4-FFF2-40B4-BE49-F238E27FC236}">
                <a16:creationId xmlns:a16="http://schemas.microsoft.com/office/drawing/2014/main" id="{74D9F294-72A5-EC46-890E-3688CB14116F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009" y="1297801"/>
            <a:ext cx="3250800" cy="4121999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sp>
        <p:nvSpPr>
          <p:cNvPr id="36" name="Segnaposto testo 4">
            <a:extLst>
              <a:ext uri="{FF2B5EF4-FFF2-40B4-BE49-F238E27FC236}">
                <a16:creationId xmlns:a16="http://schemas.microsoft.com/office/drawing/2014/main" id="{4540B759-8D0E-3346-9487-38D5AA75D68D}"/>
              </a:ext>
            </a:extLst>
          </p:cNvPr>
          <p:cNvSpPr txBox="1">
            <a:spLocks/>
          </p:cNvSpPr>
          <p:nvPr/>
        </p:nvSpPr>
        <p:spPr>
          <a:xfrm>
            <a:off x="8118644" y="5530766"/>
            <a:ext cx="3463755" cy="1007400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None/>
            </a:pPr>
            <a:r>
              <a:rPr lang="en-US" sz="1800" dirty="0"/>
              <a:t>[C</a:t>
            </a:r>
            <a:r>
              <a:rPr lang="en-US" sz="1800"/>
              <a:t>] Depiction of the </a:t>
            </a:r>
            <a:r>
              <a:rPr lang="en-US" sz="1800" i="1">
                <a:solidFill>
                  <a:schemeClr val="accent1">
                    <a:lumMod val="75000"/>
                  </a:schemeClr>
                </a:solidFill>
              </a:rPr>
              <a:t>Residential </a:t>
            </a:r>
            <a:r>
              <a:rPr lang="en-US" sz="1800"/>
              <a:t>class generated by overlapping [A] and [B]</a:t>
            </a:r>
          </a:p>
        </p:txBody>
      </p:sp>
      <p:sp>
        <p:nvSpPr>
          <p:cNvPr id="61" name="Titolo 6">
            <a:extLst>
              <a:ext uri="{FF2B5EF4-FFF2-40B4-BE49-F238E27FC236}">
                <a16:creationId xmlns:a16="http://schemas.microsoft.com/office/drawing/2014/main" id="{46C13C58-D16C-FE4D-8E65-3B5AF844F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62" y="59960"/>
            <a:ext cx="11315233" cy="7184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CNN: Example of Automatic Land-Cover Map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EAC2F0-591A-7B44-A040-683195518729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82DE-A522-2340-AE63-988F998F2DAC}"/>
              </a:ext>
            </a:extLst>
          </p:cNvPr>
          <p:cNvSpPr txBox="1"/>
          <p:nvPr/>
        </p:nvSpPr>
        <p:spPr>
          <a:xfrm>
            <a:off x="11497457" y="646076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4933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96"/>
    </mc:Choice>
    <mc:Fallback xmlns="">
      <p:transition spd="slow" advTm="5559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olo 6">
            <a:extLst>
              <a:ext uri="{FF2B5EF4-FFF2-40B4-BE49-F238E27FC236}">
                <a16:creationId xmlns:a16="http://schemas.microsoft.com/office/drawing/2014/main" id="{46C13C58-D16C-FE4D-8E65-3B5AF844F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94" y="73856"/>
            <a:ext cx="11366501" cy="7184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CNN: Over-estimation effect of </a:t>
            </a:r>
            <a:r>
              <a:rPr lang="en-US" sz="32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River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and </a:t>
            </a:r>
            <a:r>
              <a:rPr lang="en-US" sz="32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Highway 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classes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4309AA-3B1C-2D47-8AC4-780A05F8FCBC}"/>
              </a:ext>
            </a:extLst>
          </p:cNvPr>
          <p:cNvGrpSpPr/>
          <p:nvPr/>
        </p:nvGrpSpPr>
        <p:grpSpPr>
          <a:xfrm>
            <a:off x="8430484" y="1174881"/>
            <a:ext cx="3094030" cy="4082400"/>
            <a:chOff x="8196382" y="902167"/>
            <a:chExt cx="2878956" cy="4082400"/>
          </a:xfrm>
        </p:grpSpPr>
        <p:pic>
          <p:nvPicPr>
            <p:cNvPr id="22" name="Immagine 4">
              <a:extLst>
                <a:ext uri="{FF2B5EF4-FFF2-40B4-BE49-F238E27FC236}">
                  <a16:creationId xmlns:a16="http://schemas.microsoft.com/office/drawing/2014/main" id="{74B3290F-293E-DF4A-9416-6A95154EC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196382" y="902167"/>
              <a:ext cx="2878956" cy="4082400"/>
            </a:xfrm>
            <a:prstGeom prst="rect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</p:pic>
        <p:grpSp>
          <p:nvGrpSpPr>
            <p:cNvPr id="23" name="Gruppo 5">
              <a:extLst>
                <a:ext uri="{FF2B5EF4-FFF2-40B4-BE49-F238E27FC236}">
                  <a16:creationId xmlns:a16="http://schemas.microsoft.com/office/drawing/2014/main" id="{4134BEB8-B283-704B-8581-AE342B720A83}"/>
                </a:ext>
              </a:extLst>
            </p:cNvPr>
            <p:cNvGrpSpPr/>
            <p:nvPr/>
          </p:nvGrpSpPr>
          <p:grpSpPr>
            <a:xfrm>
              <a:off x="9303314" y="2669358"/>
              <a:ext cx="1772024" cy="493566"/>
              <a:chOff x="10194659" y="2158489"/>
              <a:chExt cx="1909535" cy="531867"/>
            </a:xfrm>
          </p:grpSpPr>
          <p:cxnSp>
            <p:nvCxnSpPr>
              <p:cNvPr id="24" name="Connettore 2 6">
                <a:extLst>
                  <a:ext uri="{FF2B5EF4-FFF2-40B4-BE49-F238E27FC236}">
                    <a16:creationId xmlns:a16="http://schemas.microsoft.com/office/drawing/2014/main" id="{09927E73-C4EB-1D4B-BD69-23E5712B01A5}"/>
                  </a:ext>
                </a:extLst>
              </p:cNvPr>
              <p:cNvCxnSpPr/>
              <p:nvPr/>
            </p:nvCxnSpPr>
            <p:spPr>
              <a:xfrm>
                <a:off x="10194659" y="2368089"/>
                <a:ext cx="756000" cy="0"/>
              </a:xfrm>
              <a:prstGeom prst="straightConnector1">
                <a:avLst/>
              </a:prstGeom>
              <a:ln w="50800">
                <a:solidFill>
                  <a:schemeClr val="bg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ttangolo 7">
                <a:extLst>
                  <a:ext uri="{FF2B5EF4-FFF2-40B4-BE49-F238E27FC236}">
                    <a16:creationId xmlns:a16="http://schemas.microsoft.com/office/drawing/2014/main" id="{A596C333-306E-7F46-8449-47D48A57C158}"/>
                  </a:ext>
                </a:extLst>
              </p:cNvPr>
              <p:cNvSpPr/>
              <p:nvPr/>
            </p:nvSpPr>
            <p:spPr>
              <a:xfrm>
                <a:off x="10903062" y="2158489"/>
                <a:ext cx="1201132" cy="53186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1"/>
                  <a:t>~600 m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FC37E-A19D-5949-B6D9-4622A2F97F2E}"/>
              </a:ext>
            </a:extLst>
          </p:cNvPr>
          <p:cNvGrpSpPr/>
          <p:nvPr/>
        </p:nvGrpSpPr>
        <p:grpSpPr>
          <a:xfrm>
            <a:off x="953255" y="1171363"/>
            <a:ext cx="6840000" cy="4087936"/>
            <a:chOff x="1001381" y="914691"/>
            <a:chExt cx="6840000" cy="4087936"/>
          </a:xfrm>
        </p:grpSpPr>
        <p:pic>
          <p:nvPicPr>
            <p:cNvPr id="27" name="Immagine 2" descr="G:\PAPER_etc\Articoli\SJIAOS_postNTTS_2019\STRIDE\PI_ansa_detail.png">
              <a:extLst>
                <a:ext uri="{FF2B5EF4-FFF2-40B4-BE49-F238E27FC236}">
                  <a16:creationId xmlns:a16="http://schemas.microsoft.com/office/drawing/2014/main" id="{2C852C0B-8ABC-4545-9640-954821D4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81" y="914691"/>
              <a:ext cx="6840000" cy="4087936"/>
            </a:xfrm>
            <a:prstGeom prst="rect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</p:pic>
        <p:grpSp>
          <p:nvGrpSpPr>
            <p:cNvPr id="28" name="Gruppo 14">
              <a:extLst>
                <a:ext uri="{FF2B5EF4-FFF2-40B4-BE49-F238E27FC236}">
                  <a16:creationId xmlns:a16="http://schemas.microsoft.com/office/drawing/2014/main" id="{903D7471-FB4F-2749-A0E0-0FB38C7E7799}"/>
                </a:ext>
              </a:extLst>
            </p:cNvPr>
            <p:cNvGrpSpPr/>
            <p:nvPr/>
          </p:nvGrpSpPr>
          <p:grpSpPr>
            <a:xfrm>
              <a:off x="4048130" y="1832936"/>
              <a:ext cx="1194442" cy="535333"/>
              <a:chOff x="3739941" y="1812746"/>
              <a:chExt cx="1285180" cy="576000"/>
            </a:xfrm>
          </p:grpSpPr>
          <p:cxnSp>
            <p:nvCxnSpPr>
              <p:cNvPr id="29" name="Connettore 2 8">
                <a:extLst>
                  <a:ext uri="{FF2B5EF4-FFF2-40B4-BE49-F238E27FC236}">
                    <a16:creationId xmlns:a16="http://schemas.microsoft.com/office/drawing/2014/main" id="{3F37F699-B8C8-6948-9DA2-91B977825B8E}"/>
                  </a:ext>
                </a:extLst>
              </p:cNvPr>
              <p:cNvCxnSpPr/>
              <p:nvPr/>
            </p:nvCxnSpPr>
            <p:spPr>
              <a:xfrm rot="5400000">
                <a:off x="3451941" y="2100746"/>
                <a:ext cx="576000" cy="0"/>
              </a:xfrm>
              <a:prstGeom prst="straightConnector1">
                <a:avLst/>
              </a:prstGeom>
              <a:ln w="50800">
                <a:solidFill>
                  <a:schemeClr val="bg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ttangolo 9">
                <a:extLst>
                  <a:ext uri="{FF2B5EF4-FFF2-40B4-BE49-F238E27FC236}">
                    <a16:creationId xmlns:a16="http://schemas.microsoft.com/office/drawing/2014/main" id="{D7FDA11E-3B17-254F-99DF-14766D514E08}"/>
                  </a:ext>
                </a:extLst>
              </p:cNvPr>
              <p:cNvSpPr/>
              <p:nvPr/>
            </p:nvSpPr>
            <p:spPr>
              <a:xfrm>
                <a:off x="3822702" y="1950334"/>
                <a:ext cx="1202419" cy="4384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1">
                    <a:solidFill>
                      <a:schemeClr val="bg1"/>
                    </a:solidFill>
                  </a:rPr>
                  <a:t>~500 m</a:t>
                </a:r>
              </a:p>
            </p:txBody>
          </p:sp>
        </p:grpSp>
      </p:grpSp>
      <p:sp>
        <p:nvSpPr>
          <p:cNvPr id="31" name="Segnaposto testo 4">
            <a:extLst>
              <a:ext uri="{FF2B5EF4-FFF2-40B4-BE49-F238E27FC236}">
                <a16:creationId xmlns:a16="http://schemas.microsoft.com/office/drawing/2014/main" id="{64E3FC7E-E3A7-5A45-9957-2B85E64029FF}"/>
              </a:ext>
            </a:extLst>
          </p:cNvPr>
          <p:cNvSpPr txBox="1">
            <a:spLocks/>
          </p:cNvSpPr>
          <p:nvPr/>
        </p:nvSpPr>
        <p:spPr>
          <a:xfrm>
            <a:off x="938267" y="5330868"/>
            <a:ext cx="7002574" cy="894802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None/>
            </a:pPr>
            <a:r>
              <a:rPr lang="en-US" sz="1800"/>
              <a:t>[D] Detailed overview of the </a:t>
            </a:r>
            <a:r>
              <a:rPr lang="en-US" sz="1800" b="1"/>
              <a:t>Arno</a:t>
            </a:r>
            <a:r>
              <a:rPr lang="en-US" sz="1800"/>
              <a:t> </a:t>
            </a:r>
            <a:r>
              <a:rPr lang="en-US" sz="1800" b="1"/>
              <a:t>River</a:t>
            </a:r>
            <a:r>
              <a:rPr lang="en-US" sz="1800"/>
              <a:t> pathway (</a:t>
            </a:r>
            <a:r>
              <a:rPr lang="en-US" sz="1800" b="1">
                <a:solidFill>
                  <a:srgbClr val="0070C0"/>
                </a:solidFill>
              </a:rPr>
              <a:t>Pisa</a:t>
            </a:r>
            <a:r>
              <a:rPr lang="en-US" sz="1800"/>
              <a:t>, 443 km</a:t>
            </a:r>
            <a:r>
              <a:rPr lang="en-US" sz="1800" baseline="30000"/>
              <a:t>2</a:t>
            </a:r>
            <a:r>
              <a:rPr lang="en-US" sz="1800"/>
              <a:t>) on top of a semi-transparent version of the corresponding LC map. </a:t>
            </a:r>
          </a:p>
        </p:txBody>
      </p:sp>
      <p:sp>
        <p:nvSpPr>
          <p:cNvPr id="32" name="Segnaposto testo 4">
            <a:extLst>
              <a:ext uri="{FF2B5EF4-FFF2-40B4-BE49-F238E27FC236}">
                <a16:creationId xmlns:a16="http://schemas.microsoft.com/office/drawing/2014/main" id="{0C3A0CCA-6F35-5A41-B33C-0AFD8D9E20D5}"/>
              </a:ext>
            </a:extLst>
          </p:cNvPr>
          <p:cNvSpPr txBox="1">
            <a:spLocks/>
          </p:cNvSpPr>
          <p:nvPr/>
        </p:nvSpPr>
        <p:spPr>
          <a:xfrm>
            <a:off x="8430484" y="5350066"/>
            <a:ext cx="3540800" cy="1082816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None/>
            </a:pPr>
            <a:r>
              <a:rPr lang="en-US" sz="1800"/>
              <a:t>[E] Fragment of Lecce highlighting the border of the </a:t>
            </a:r>
            <a:r>
              <a:rPr lang="en-US" sz="1800" i="1"/>
              <a:t>Highway</a:t>
            </a:r>
            <a:r>
              <a:rPr lang="en-US" sz="1800"/>
              <a:t> class predicted by the model. We can see the extent of the over-estimation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9D4263-AF87-A74A-902C-1F33611BA2A5}"/>
              </a:ext>
            </a:extLst>
          </p:cNvPr>
          <p:cNvSpPr/>
          <p:nvPr/>
        </p:nvSpPr>
        <p:spPr>
          <a:xfrm>
            <a:off x="417094" y="783773"/>
            <a:ext cx="11366501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00E6A-959E-784F-9E93-E129D5EE20B5}"/>
              </a:ext>
            </a:extLst>
          </p:cNvPr>
          <p:cNvSpPr txBox="1"/>
          <p:nvPr/>
        </p:nvSpPr>
        <p:spPr>
          <a:xfrm>
            <a:off x="11497457" y="646076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2742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81"/>
    </mc:Choice>
    <mc:Fallback xmlns="">
      <p:transition spd="slow" advTm="5348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2.4|4.3|2.2|1.3|7.9|2.1|2.1|2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Bl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366DCBD85607945BED09514FF3FC83C" ma:contentTypeVersion="4" ma:contentTypeDescription="Creare un nuovo documento." ma:contentTypeScope="" ma:versionID="b27f20eebaaf5ae286ef8da3b2066bb8">
  <xsd:schema xmlns:xsd="http://www.w3.org/2001/XMLSchema" xmlns:xs="http://www.w3.org/2001/XMLSchema" xmlns:p="http://schemas.microsoft.com/office/2006/metadata/properties" xmlns:ns2="6826e1d4-f6ea-4d8d-910f-8928fb759b6e" targetNamespace="http://schemas.microsoft.com/office/2006/metadata/properties" ma:root="true" ma:fieldsID="8e3776fb36a943f9ff5cf21fbe3d6921" ns2:_="">
    <xsd:import namespace="6826e1d4-f6ea-4d8d-910f-8928fb759b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26e1d4-f6ea-4d8d-910f-8928fb759b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16578E3-6676-408A-8318-181C03FF2D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26e1d4-f6ea-4d8d-910f-8928fb759b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2692B1-4931-497B-A562-96F12C4CB1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1E56A6-9E33-4B1E-9150-6E6BA065C10A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6826e1d4-f6ea-4d8d-910f-8928fb759b6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5229</TotalTime>
  <Words>1365</Words>
  <Application>Microsoft Office PowerPoint</Application>
  <PresentationFormat>Widescreen</PresentationFormat>
  <Paragraphs>209</Paragraphs>
  <Slides>18</Slides>
  <Notes>7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Century Schoolbook</vt:lpstr>
      <vt:lpstr>Montserrat Bold</vt:lpstr>
      <vt:lpstr>Tahoma</vt:lpstr>
      <vt:lpstr>Wingdings</vt:lpstr>
      <vt:lpstr>Office Theme</vt:lpstr>
      <vt:lpstr>Equation</vt:lpstr>
      <vt:lpstr>Presentazione standard di PowerPoint</vt:lpstr>
      <vt:lpstr>Outline</vt:lpstr>
      <vt:lpstr>Deep Learning for Land Cover from Satellite Imagery</vt:lpstr>
      <vt:lpstr>Machine Learning for LC from satellite imagery</vt:lpstr>
      <vt:lpstr>CNN: Satellite Imagery Dataset</vt:lpstr>
      <vt:lpstr>CNN: Inception-V3 Architecture</vt:lpstr>
      <vt:lpstr>Presentazione standard di PowerPoint</vt:lpstr>
      <vt:lpstr>CNN: Example of Automatic Land-Cover Map</vt:lpstr>
      <vt:lpstr>CNN: Over-estimation effect of River and Highway classes</vt:lpstr>
      <vt:lpstr>U-Net: Dataset creation</vt:lpstr>
      <vt:lpstr>U-Net: Architecture</vt:lpstr>
      <vt:lpstr>U-Net: adjustment of the over-estimation issue in “thread-like” classes such as River</vt:lpstr>
      <vt:lpstr>Integrated Map CNN + U-Net</vt:lpstr>
      <vt:lpstr>Example of integrated (CNN+U-Net) LC map and statistics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CBS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Paulussen, R.R. (Remco)</dc:creator>
  <cp:lastModifiedBy>Francesco Pugliese</cp:lastModifiedBy>
  <cp:revision>430</cp:revision>
  <dcterms:created xsi:type="dcterms:W3CDTF">2020-04-01T07:43:47Z</dcterms:created>
  <dcterms:modified xsi:type="dcterms:W3CDTF">2022-03-23T15:16:17Z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0x010100A366DCBD85607945BED09514FF3FC83C</vt:lpwstr>
  </property>
</Properties>
</file>